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0"/>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273"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565" r:id="rId52"/>
    <p:sldId id="567" r:id="rId53"/>
    <p:sldId id="295" r:id="rId54"/>
    <p:sldId id="275" r:id="rId55"/>
    <p:sldId id="582" r:id="rId56"/>
    <p:sldId id="289" r:id="rId57"/>
    <p:sldId id="278" r:id="rId58"/>
    <p:sldId id="584" r:id="rId59"/>
    <p:sldId id="282" r:id="rId60"/>
    <p:sldId id="583" r:id="rId61"/>
    <p:sldId id="340" r:id="rId62"/>
    <p:sldId id="338" r:id="rId63"/>
    <p:sldId id="283" r:id="rId64"/>
    <p:sldId id="284" r:id="rId65"/>
    <p:sldId id="347" r:id="rId66"/>
    <p:sldId id="344" r:id="rId67"/>
    <p:sldId id="351" r:id="rId68"/>
    <p:sldId id="353" r:id="rId69"/>
    <p:sldId id="355" r:id="rId70"/>
    <p:sldId id="358" r:id="rId71"/>
    <p:sldId id="288" r:id="rId72"/>
    <p:sldId id="588" r:id="rId73"/>
    <p:sldId id="587" r:id="rId74"/>
    <p:sldId id="589" r:id="rId75"/>
    <p:sldId id="360" r:id="rId76"/>
    <p:sldId id="296" r:id="rId77"/>
    <p:sldId id="361" r:id="rId78"/>
    <p:sldId id="423" r:id="rId79"/>
    <p:sldId id="297" r:id="rId80"/>
    <p:sldId id="594" r:id="rId81"/>
    <p:sldId id="601" r:id="rId82"/>
    <p:sldId id="610" r:id="rId83"/>
    <p:sldId id="600" r:id="rId84"/>
    <p:sldId id="606" r:id="rId85"/>
    <p:sldId id="607" r:id="rId86"/>
    <p:sldId id="608" r:id="rId87"/>
    <p:sldId id="368" r:id="rId88"/>
    <p:sldId id="369" r:id="rId89"/>
    <p:sldId id="604" r:id="rId90"/>
    <p:sldId id="605" r:id="rId91"/>
    <p:sldId id="300" r:id="rId92"/>
    <p:sldId id="301" r:id="rId93"/>
    <p:sldId id="302" r:id="rId94"/>
    <p:sldId id="371" r:id="rId95"/>
    <p:sldId id="306" r:id="rId96"/>
    <p:sldId id="424" r:id="rId97"/>
    <p:sldId id="426" r:id="rId98"/>
    <p:sldId id="303" r:id="rId99"/>
    <p:sldId id="370" r:id="rId100"/>
    <p:sldId id="397" r:id="rId101"/>
    <p:sldId id="404" r:id="rId102"/>
    <p:sldId id="375" r:id="rId103"/>
    <p:sldId id="376" r:id="rId104"/>
    <p:sldId id="377" r:id="rId105"/>
    <p:sldId id="407" r:id="rId106"/>
    <p:sldId id="433" r:id="rId107"/>
    <p:sldId id="400" r:id="rId108"/>
    <p:sldId id="427" r:id="rId109"/>
    <p:sldId id="406" r:id="rId110"/>
    <p:sldId id="401" r:id="rId111"/>
    <p:sldId id="390" r:id="rId112"/>
    <p:sldId id="389" r:id="rId113"/>
    <p:sldId id="391" r:id="rId114"/>
    <p:sldId id="382" r:id="rId115"/>
    <p:sldId id="383" r:id="rId116"/>
    <p:sldId id="386" r:id="rId117"/>
    <p:sldId id="385" r:id="rId118"/>
    <p:sldId id="388" r:id="rId119"/>
    <p:sldId id="395" r:id="rId120"/>
    <p:sldId id="396" r:id="rId121"/>
    <p:sldId id="398" r:id="rId122"/>
    <p:sldId id="403" r:id="rId123"/>
    <p:sldId id="405" r:id="rId124"/>
    <p:sldId id="399" r:id="rId125"/>
    <p:sldId id="410" r:id="rId126"/>
    <p:sldId id="402" r:id="rId127"/>
    <p:sldId id="310" r:id="rId128"/>
    <p:sldId id="374" r:id="rId129"/>
    <p:sldId id="416" r:id="rId130"/>
    <p:sldId id="418" r:id="rId131"/>
    <p:sldId id="419" r:id="rId132"/>
    <p:sldId id="420" r:id="rId133"/>
    <p:sldId id="417" r:id="rId134"/>
    <p:sldId id="412" r:id="rId135"/>
    <p:sldId id="415" r:id="rId136"/>
    <p:sldId id="330" r:id="rId137"/>
    <p:sldId id="394" r:id="rId138"/>
    <p:sldId id="411" r:id="rId139"/>
    <p:sldId id="497" r:id="rId140"/>
    <p:sldId id="498" r:id="rId141"/>
    <p:sldId id="432" r:id="rId142"/>
    <p:sldId id="434" r:id="rId143"/>
    <p:sldId id="461" r:id="rId144"/>
    <p:sldId id="312" r:id="rId145"/>
    <p:sldId id="304" r:id="rId146"/>
    <p:sldId id="305" r:id="rId147"/>
    <p:sldId id="446" r:id="rId148"/>
    <p:sldId id="444" r:id="rId149"/>
    <p:sldId id="445" r:id="rId150"/>
    <p:sldId id="447" r:id="rId151"/>
    <p:sldId id="496" r:id="rId152"/>
    <p:sldId id="437" r:id="rId153"/>
    <p:sldId id="438" r:id="rId154"/>
    <p:sldId id="451" r:id="rId155"/>
    <p:sldId id="436" r:id="rId156"/>
    <p:sldId id="449" r:id="rId157"/>
    <p:sldId id="443" r:id="rId158"/>
    <p:sldId id="450" r:id="rId159"/>
    <p:sldId id="373" r:id="rId160"/>
    <p:sldId id="441" r:id="rId161"/>
    <p:sldId id="313" r:id="rId162"/>
    <p:sldId id="431" r:id="rId163"/>
    <p:sldId id="287" r:id="rId164"/>
    <p:sldId id="503" r:id="rId165"/>
    <p:sldId id="322" r:id="rId166"/>
    <p:sldId id="332" r:id="rId167"/>
    <p:sldId id="493" r:id="rId168"/>
    <p:sldId id="466" r:id="rId169"/>
    <p:sldId id="494" r:id="rId170"/>
    <p:sldId id="467" r:id="rId171"/>
    <p:sldId id="468" r:id="rId172"/>
    <p:sldId id="488" r:id="rId173"/>
    <p:sldId id="491" r:id="rId174"/>
    <p:sldId id="490" r:id="rId175"/>
    <p:sldId id="492" r:id="rId176"/>
    <p:sldId id="471" r:id="rId177"/>
    <p:sldId id="462" r:id="rId178"/>
    <p:sldId id="480" r:id="rId179"/>
    <p:sldId id="469" r:id="rId180"/>
    <p:sldId id="477" r:id="rId181"/>
    <p:sldId id="500" r:id="rId182"/>
    <p:sldId id="499" r:id="rId183"/>
    <p:sldId id="481" r:id="rId184"/>
    <p:sldId id="484" r:id="rId185"/>
    <p:sldId id="487" r:id="rId186"/>
    <p:sldId id="470" r:id="rId187"/>
    <p:sldId id="495" r:id="rId188"/>
    <p:sldId id="479" r:id="rId189"/>
    <p:sldId id="465" r:id="rId190"/>
    <p:sldId id="463" r:id="rId191"/>
    <p:sldId id="501" r:id="rId192"/>
    <p:sldId id="379" r:id="rId193"/>
    <p:sldId id="290" r:id="rId194"/>
    <p:sldId id="524" r:id="rId195"/>
    <p:sldId id="507" r:id="rId196"/>
    <p:sldId id="366" r:id="rId197"/>
    <p:sldId id="525" r:id="rId198"/>
    <p:sldId id="522" r:id="rId199"/>
    <p:sldId id="521" r:id="rId200"/>
    <p:sldId id="502" r:id="rId201"/>
    <p:sldId id="430" r:id="rId202"/>
    <p:sldId id="429" r:id="rId203"/>
    <p:sldId id="314" r:id="rId204"/>
    <p:sldId id="506" r:id="rId205"/>
    <p:sldId id="509" r:id="rId206"/>
    <p:sldId id="315" r:id="rId207"/>
    <p:sldId id="516" r:id="rId208"/>
    <p:sldId id="511" r:id="rId209"/>
    <p:sldId id="512" r:id="rId210"/>
    <p:sldId id="510" r:id="rId211"/>
    <p:sldId id="513" r:id="rId212"/>
    <p:sldId id="514" r:id="rId213"/>
    <p:sldId id="515" r:id="rId214"/>
    <p:sldId id="520" r:id="rId215"/>
    <p:sldId id="517" r:id="rId216"/>
    <p:sldId id="320" r:id="rId217"/>
    <p:sldId id="519" r:id="rId218"/>
    <p:sldId id="527" r:id="rId219"/>
    <p:sldId id="528" r:id="rId220"/>
    <p:sldId id="458" r:id="rId221"/>
    <p:sldId id="518" r:id="rId222"/>
    <p:sldId id="316" r:id="rId223"/>
    <p:sldId id="457" r:id="rId224"/>
    <p:sldId id="459" r:id="rId225"/>
    <p:sldId id="460" r:id="rId226"/>
    <p:sldId id="317" r:id="rId227"/>
    <p:sldId id="327" r:id="rId228"/>
    <p:sldId id="530" r:id="rId229"/>
    <p:sldId id="531" r:id="rId230"/>
    <p:sldId id="533" r:id="rId231"/>
    <p:sldId id="333" r:id="rId232"/>
    <p:sldId id="529" r:id="rId233"/>
    <p:sldId id="534" r:id="rId234"/>
    <p:sldId id="532" r:id="rId235"/>
    <p:sldId id="328" r:id="rId236"/>
    <p:sldId id="258" r:id="rId237"/>
    <p:sldId id="365" r:id="rId238"/>
    <p:sldId id="363" r:id="rId23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FFC700"/>
    <a:srgbClr val="0071FF"/>
    <a:srgbClr val="00C8EB"/>
    <a:srgbClr val="262626"/>
    <a:srgbClr val="EF296B"/>
    <a:srgbClr val="00D35A"/>
    <a:srgbClr val="DBAC7D"/>
    <a:srgbClr val="B99FF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2" autoAdjust="0"/>
    <p:restoredTop sz="79256" autoAdjust="0"/>
  </p:normalViewPr>
  <p:slideViewPr>
    <p:cSldViewPr snapToGrid="0" showGuides="1">
      <p:cViewPr varScale="1">
        <p:scale>
          <a:sx n="128" d="100"/>
          <a:sy n="128" d="100"/>
        </p:scale>
        <p:origin x="540" y="132"/>
      </p:cViewPr>
      <p:guideLst>
        <p:guide orient="horz" pos="414"/>
        <p:guide pos="3840"/>
        <p:guide pos="2026"/>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notesMaster" Target="notesMasters/notesMaster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2022-05-16</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192</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193</a:t>
            </a:fld>
            <a:endParaRPr lang="ko-KR" altLang="en-US"/>
          </a:p>
        </p:txBody>
      </p:sp>
    </p:spTree>
    <p:extLst>
      <p:ext uri="{BB962C8B-B14F-4D97-AF65-F5344CB8AC3E}">
        <p14:creationId xmlns:p14="http://schemas.microsoft.com/office/powerpoint/2010/main" val="42262063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198</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201</a:t>
            </a:fld>
            <a:endParaRPr lang="ko-KR" altLang="en-US"/>
          </a:p>
        </p:txBody>
      </p:sp>
    </p:spTree>
    <p:extLst>
      <p:ext uri="{BB962C8B-B14F-4D97-AF65-F5344CB8AC3E}">
        <p14:creationId xmlns:p14="http://schemas.microsoft.com/office/powerpoint/2010/main" val="32999616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228476572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203</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204</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206</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210</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212</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216</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219</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222</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226</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231</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233</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235</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236</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238</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3772100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퓨어</a:t>
            </a:r>
            <a:r>
              <a:rPr lang="ko-KR" altLang="en-US" dirty="0"/>
              <a:t> </a:t>
            </a:r>
            <a:r>
              <a:rPr lang="en-US" altLang="ko-KR" dirty="0"/>
              <a:t>P2P</a:t>
            </a:r>
            <a:r>
              <a:rPr lang="ko-KR" altLang="en-US" dirty="0"/>
              <a:t>형 시스템은 중앙서버 없이 노드 탐색을 실현하기 위해 응용프로그램 수준의 네트워크를 구축해야 한다</a:t>
            </a:r>
            <a:r>
              <a:rPr lang="en-US" altLang="ko-KR" dirty="0"/>
              <a:t>.</a:t>
            </a:r>
          </a:p>
          <a:p>
            <a:r>
              <a:rPr lang="ko-KR" altLang="en-US" dirty="0"/>
              <a:t>오버레이 네트워크</a:t>
            </a:r>
            <a:endParaRPr lang="en-US" altLang="ko-KR" dirty="0"/>
          </a:p>
          <a:p>
            <a:r>
              <a:rPr lang="ko-KR" altLang="en-US" dirty="0"/>
              <a:t>오버레이 네트워크는 각 </a:t>
            </a:r>
            <a:r>
              <a:rPr lang="ko-KR" altLang="en-US" dirty="0" err="1"/>
              <a:t>노으와</a:t>
            </a:r>
            <a:r>
              <a:rPr lang="ko-KR" altLang="en-US" dirty="0"/>
              <a:t> 노드간 통신경로에서 구성돼 실제 네트워크와는 다른 네트워크 토폴로지를 가진다</a:t>
            </a:r>
            <a:r>
              <a:rPr lang="en-US" altLang="ko-KR" dirty="0"/>
              <a:t>.</a:t>
            </a:r>
          </a:p>
          <a:p>
            <a:r>
              <a:rPr lang="ko-KR" altLang="en-US" dirty="0"/>
              <a:t>오버레이 네트워크는 토폴로지와 노드의 검색방법에 따라 비구조화 오버레이와 구조화 오버레이로 나뉜다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b="0" i="0" u="none" strike="noStrike" dirty="0">
                <a:solidFill>
                  <a:srgbClr val="8AB4F8"/>
                </a:solidFill>
                <a:effectLst/>
                <a:latin typeface="Apple SD Gothic Neo"/>
              </a:rPr>
            </a:br>
            <a:r>
              <a:rPr lang="ko-KR" altLang="en-US" b="0" i="0" u="none" strike="noStrike" dirty="0">
                <a:solidFill>
                  <a:srgbClr val="8AB4F8"/>
                </a:solidFill>
                <a:effectLst/>
                <a:latin typeface="Apple SD Gothic Neo"/>
              </a:rPr>
              <a: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84</a:t>
            </a:fld>
            <a:endParaRPr lang="ko-KR" altLang="en-US"/>
          </a:p>
        </p:txBody>
      </p:sp>
    </p:spTree>
    <p:extLst>
      <p:ext uri="{BB962C8B-B14F-4D97-AF65-F5344CB8AC3E}">
        <p14:creationId xmlns:p14="http://schemas.microsoft.com/office/powerpoint/2010/main" val="12436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91</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95</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96</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98</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124</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130</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136</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144</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147</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155</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157</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160</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162</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166</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170</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177</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179</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181</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2022-05-16</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2022-05-16</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1.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9.png"/><Relationship Id="rId7"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30.sv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hyperlink" Target="https://bridge.avax.network/"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47.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hyperlink" Target="https://pmg.csail.mit.edu/papers/osdi99.pdf" TargetMode="External"/></Relationships>
</file>

<file path=ppt/slides/_rels/slide1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hyperlink" Target="https://arxiv.org/abs/1901.07160" TargetMode="External"/></Relationships>
</file>

<file path=ppt/slides/_rels/slide1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svg"/><Relationship Id="rId7" Type="http://schemas.openxmlformats.org/officeDocument/2006/relationships/image" Target="../media/image101.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98.png"/><Relationship Id="rId9" Type="http://schemas.openxmlformats.org/officeDocument/2006/relationships/image" Target="../media/image103.png"/></Relationships>
</file>

<file path=ppt/slides/_rels/slide1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7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24.svg"/><Relationship Id="rId4" Type="http://schemas.openxmlformats.org/officeDocument/2006/relationships/image" Target="../media/image12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28.sv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23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75.svg"/><Relationship Id="rId7" Type="http://schemas.openxmlformats.org/officeDocument/2006/relationships/image" Target="../media/image133.svg"/><Relationship Id="rId12" Type="http://schemas.openxmlformats.org/officeDocument/2006/relationships/image" Target="../media/image138.png"/><Relationship Id="rId2" Type="http://schemas.openxmlformats.org/officeDocument/2006/relationships/image" Target="../media/image74.png"/><Relationship Id="rId16"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svg"/><Relationship Id="rId14" Type="http://schemas.openxmlformats.org/officeDocument/2006/relationships/image" Target="../media/image140.png"/></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satoshi.nakamotoinstitute.org/emails/cryptography/threads/1/#014847" TargetMode="External"/><Relationship Id="rId5" Type="http://schemas.openxmlformats.org/officeDocument/2006/relationships/hyperlink" Target="https://namu.wiki/w/%EB%B9%84%EC%9E%94%ED%8B%B0%EC%9B%80%20%EC%9E%A5%EA%B5%B0%20%EB%AC%B8%EC%A0%9C" TargetMode="External"/><Relationship Id="rId4" Type="http://schemas.openxmlformats.org/officeDocument/2006/relationships/hyperlink" Target="https://ko.wikipedia.org/wiki/%EB%B9%84%EC%9E%94%ED%8B%B0%EC%9B%80_%EC%9E%A5%EC%95%A0_%ED%97%88%EC%9A%A9"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5.svg"/><Relationship Id="rId11" Type="http://schemas.openxmlformats.org/officeDocument/2006/relationships/image" Target="../media/image78.png"/><Relationship Id="rId5" Type="http://schemas.openxmlformats.org/officeDocument/2006/relationships/image" Target="../media/image74.png"/><Relationship Id="rId10" Type="http://schemas.openxmlformats.org/officeDocument/2006/relationships/image" Target="../media/image77.svg"/><Relationship Id="rId4" Type="http://schemas.openxmlformats.org/officeDocument/2006/relationships/image" Target="../media/image58.svg"/><Relationship Id="rId9" Type="http://schemas.openxmlformats.org/officeDocument/2006/relationships/image" Target="../media/image7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850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107996" cy="369332"/>
          </a:xfrm>
          <a:prstGeom prst="rect">
            <a:avLst/>
          </a:prstGeom>
          <a:noFill/>
        </p:spPr>
        <p:txBody>
          <a:bodyPr wrap="none" rtlCol="0">
            <a:spAutoFit/>
          </a:bodyPr>
          <a:lstStyle/>
          <a:p>
            <a:r>
              <a:rPr lang="ko-KR" altLang="en-US"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199533" y="1115508"/>
            <a:ext cx="699775" cy="1260020"/>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115508"/>
            <a:ext cx="1644450" cy="4777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lnSpcReduction="10000"/>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normAutofit/>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normAutofit lnSpcReduction="10000"/>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7C0A20-7B88-41C1-B0AF-97FB2CA6639C}"/>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9132492A-4148-4AFF-A878-612CF07CA7C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8965724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normAutofit fontScale="92500"/>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850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810"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fontScale="92500" lnSpcReduction="10000"/>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fontScale="92500" lnSpcReduction="2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fontScale="92500" lnSpcReduction="2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xmlns="">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𝑘𝑝𝑎</m:t>
                    </m:r>
                    <m:r>
                      <a:rPr lang="en-US" altLang="ko-KR" b="0" i="1" baseline="-25000" smtClean="0">
                        <a:effectLst/>
                        <a:latin typeface="Cambria Math" panose="02040503050406030204" pitchFamily="18" charset="0"/>
                      </a:rPr>
                      <m:t>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m:t>
                            </m:r>
                            <m:r>
                              <a:rPr lang="en-US" altLang="ko-KR" b="0" i="1" baseline="-25000" smtClean="0">
                                <a:latin typeface="Cambria Math" panose="02040503050406030204" pitchFamily="18" charset="0"/>
                              </a:rPr>
                              <m:t>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fontScale="92500" lnSpcReduction="10000"/>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812789721"/>
              </p:ext>
            </p:extLst>
          </p:nvPr>
        </p:nvGraphicFramePr>
        <p:xfrm>
          <a:off x="313898" y="3092118"/>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79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7436499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21057967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xmlns="">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xmlns="">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lnSpcReduction="10000"/>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475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normAutofit lnSpcReduction="10000"/>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71964" y="6113173"/>
            <a:ext cx="3020330" cy="369332"/>
          </a:xfrm>
          <a:prstGeom prst="rect">
            <a:avLst/>
          </a:prstGeom>
          <a:noFill/>
        </p:spPr>
        <p:txBody>
          <a:bodyPr wrap="square" rtlCol="0">
            <a:spAutoFit/>
          </a:bodyPr>
          <a:lstStyle/>
          <a:p>
            <a:r>
              <a:rPr lang="en-US" altLang="ko-KR" dirty="0">
                <a:solidFill>
                  <a:schemeClr val="bg1">
                    <a:lumMod val="85000"/>
                  </a:schemeClr>
                </a:solidFill>
              </a:rPr>
              <a:t>allowances[A][C]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550" dirty="0"/>
              <a:t>역상 저항성</a:t>
            </a:r>
            <a:r>
              <a:rPr lang="en-US" altLang="ko-KR" sz="1550" dirty="0"/>
              <a:t>(preimage resistance): </a:t>
            </a:r>
            <a:r>
              <a:rPr lang="ko-KR" altLang="en-US" sz="1550" dirty="0"/>
              <a:t>주어진 해시 값에 대해</a:t>
            </a:r>
            <a:r>
              <a:rPr lang="en-US" altLang="ko-KR" sz="1550" dirty="0"/>
              <a:t>, </a:t>
            </a:r>
            <a:r>
              <a:rPr lang="ko-KR" altLang="en-US" sz="1550" dirty="0"/>
              <a:t>그 해시 값을 생성하는 입력 값을 찾는 것이 계산상 어렵다</a:t>
            </a:r>
            <a:r>
              <a:rPr lang="en-US" altLang="ko-KR" sz="1550" dirty="0"/>
              <a:t>.</a:t>
            </a:r>
          </a:p>
          <a:p>
            <a:pPr marL="144000"/>
            <a:r>
              <a:rPr lang="ko-KR" altLang="en-US" sz="1550" dirty="0"/>
              <a:t>제 </a:t>
            </a:r>
            <a:r>
              <a:rPr lang="en-US" altLang="ko-KR" sz="1550" dirty="0"/>
              <a:t>2 </a:t>
            </a:r>
            <a:r>
              <a:rPr lang="ko-KR" altLang="en-US" sz="1550" dirty="0"/>
              <a:t>역상 저항성</a:t>
            </a:r>
            <a:r>
              <a:rPr lang="en-US" altLang="ko-KR" sz="1550" dirty="0"/>
              <a:t>(second preimage resistance): </a:t>
            </a:r>
            <a:r>
              <a:rPr lang="ko-KR" altLang="en-US" sz="1550" dirty="0"/>
              <a:t>입력 값에 대해</a:t>
            </a:r>
            <a:r>
              <a:rPr lang="en-US" altLang="ko-KR" sz="1550" dirty="0"/>
              <a:t>, </a:t>
            </a:r>
            <a:r>
              <a:rPr lang="ko-KR" altLang="en-US" sz="1550" dirty="0"/>
              <a:t>그 입력의 해시 값을 바꾸지 않으면서 입력을 변경하는 것이 계산상 어렵다</a:t>
            </a:r>
            <a:r>
              <a:rPr lang="en-US" altLang="ko-KR" sz="1550" dirty="0"/>
              <a:t>. </a:t>
            </a:r>
          </a:p>
          <a:p>
            <a:pPr marL="144000"/>
            <a:r>
              <a:rPr lang="ko-KR" altLang="en-US" sz="1550" dirty="0"/>
              <a:t>충돌 저항성</a:t>
            </a:r>
            <a:r>
              <a:rPr lang="en-US" altLang="ko-KR" sz="1550" dirty="0"/>
              <a:t>(collision resistance): </a:t>
            </a:r>
            <a:r>
              <a:rPr lang="ko-KR" altLang="en-US" sz="1550" dirty="0"/>
              <a:t>해시 충돌에 대해 안전해야 한다</a:t>
            </a:r>
            <a:r>
              <a:rPr lang="en-US" altLang="ko-KR" sz="1550" dirty="0"/>
              <a:t>. </a:t>
            </a:r>
            <a:r>
              <a:rPr lang="ko-KR" altLang="en-US" sz="1550" dirty="0"/>
              <a:t>같은 해시 값을 생성하는 두 개의 입력 값을 찾는 것이 계산상 어려워야 한다</a:t>
            </a:r>
            <a:r>
              <a:rPr lang="en-US" altLang="ko-KR" sz="155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xmlns="">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xmlns="">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xmlns="">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xmlns="">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xmlns="">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xmlns="">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xmlns="">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xmlns="">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xmlns="">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xmlns="">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30" grpId="0"/>
      <p:bldP spid="41" grpId="0"/>
      <p:bldP spid="50" grpId="0" animBg="1"/>
      <p:bldP spid="54" grpId="0"/>
      <p:bldP spid="55" grpId="0"/>
      <p:bldP spid="57" grpId="0"/>
      <p:bldP spid="58"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139093850"/>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53316410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513067915"/>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26208281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3095673736"/>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345058885"/>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2744015040"/>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965624947"/>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3519340011"/>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225999917"/>
              </p:ext>
            </p:extLst>
          </p:nvPr>
        </p:nvGraphicFramePr>
        <p:xfrm>
          <a:off x="398695" y="3704347"/>
          <a:ext cx="11405132" cy="2617955"/>
        </p:xfrm>
        <a:graphic>
          <a:graphicData uri="http://schemas.openxmlformats.org/drawingml/2006/table">
            <a:tbl>
              <a:tblPr firstRow="1" bandRow="1">
                <a:tableStyleId>{8799B23B-EC83-4686-B30A-512413B5E67A}</a:tableStyleId>
              </a:tblPr>
              <a:tblGrid>
                <a:gridCol w="1644968">
                  <a:extLst>
                    <a:ext uri="{9D8B030D-6E8A-4147-A177-3AD203B41FA5}">
                      <a16:colId xmlns:a16="http://schemas.microsoft.com/office/drawing/2014/main" val="747317403"/>
                    </a:ext>
                  </a:extLst>
                </a:gridCol>
                <a:gridCol w="1483042">
                  <a:extLst>
                    <a:ext uri="{9D8B030D-6E8A-4147-A177-3AD203B41FA5}">
                      <a16:colId xmlns:a16="http://schemas.microsoft.com/office/drawing/2014/main" val="335240604"/>
                    </a:ext>
                  </a:extLst>
                </a:gridCol>
                <a:gridCol w="1178243">
                  <a:extLst>
                    <a:ext uri="{9D8B030D-6E8A-4147-A177-3AD203B41FA5}">
                      <a16:colId xmlns:a16="http://schemas.microsoft.com/office/drawing/2014/main" val="3104148595"/>
                    </a:ext>
                  </a:extLst>
                </a:gridCol>
                <a:gridCol w="1194879">
                  <a:extLst>
                    <a:ext uri="{9D8B030D-6E8A-4147-A177-3AD203B41FA5}">
                      <a16:colId xmlns:a16="http://schemas.microsoft.com/office/drawing/2014/main" val="2974499510"/>
                    </a:ext>
                  </a:extLst>
                </a:gridCol>
                <a:gridCol w="5904000">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Field Size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Data</a:t>
                      </a:r>
                      <a:r>
                        <a:rPr lang="ko-KR" altLang="en-US" sz="1600" baseline="0" dirty="0">
                          <a:solidFill>
                            <a:schemeClr val="tx1"/>
                          </a:solidFill>
                          <a:latin typeface="Arial" panose="020B0604020202020204" pitchFamily="34" charset="0"/>
                        </a:rPr>
                        <a:t> </a:t>
                      </a:r>
                      <a:r>
                        <a:rPr lang="en-US" altLang="ko-KR" sz="1600" baseline="0" dirty="0">
                          <a:solidFill>
                            <a:schemeClr val="tx1"/>
                          </a:solidFill>
                          <a:latin typeface="Arial" panose="020B0604020202020204" pitchFamily="34" charset="0"/>
                        </a:rPr>
                        <a:t>Type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int32_t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해시한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27964907"/>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5566644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비잔티움 장군 문제</a:t>
            </a:r>
            <a:br>
              <a:rPr lang="en-US" altLang="ko-KR" sz="5000" dirty="0"/>
            </a:br>
            <a:r>
              <a:rPr lang="en-US" altLang="ko-KR" sz="5000" dirty="0"/>
              <a:t>The Byzantine Generals Problem</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1540677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4000"/>
            <a:r>
              <a:rPr lang="ko-KR" altLang="en-US" dirty="0">
                <a:solidFill>
                  <a:srgbClr val="FFC700"/>
                </a:solidFill>
              </a:rPr>
              <a:t>신뢰할 수 없는 분산 네트워크 환경에서 악의적인 노드 존재 시에도</a:t>
            </a:r>
            <a:br>
              <a:rPr lang="en-US" altLang="ko-KR" dirty="0">
                <a:solidFill>
                  <a:srgbClr val="FFC700"/>
                </a:solidFill>
              </a:rPr>
            </a:br>
            <a:r>
              <a:rPr lang="ko-KR" altLang="en-US" dirty="0">
                <a:solidFill>
                  <a:srgbClr val="FFC700"/>
                </a:solidFill>
              </a:rPr>
              <a:t>안전하게 메시지 전송 및 데이터 상태 공유 방법은 무엇인가</a:t>
            </a:r>
            <a:r>
              <a:rPr lang="en-US" altLang="ko-KR" dirty="0">
                <a:solidFill>
                  <a:srgbClr val="FFC700"/>
                </a:solidFill>
              </a:rPr>
              <a:t>?</a:t>
            </a:r>
          </a:p>
          <a:p>
            <a:r>
              <a:rPr lang="ko-KR" altLang="en-US" dirty="0"/>
              <a:t>비잔티움 장군 문제 </a:t>
            </a:r>
            <a:r>
              <a:rPr lang="en-US" altLang="ko-KR" dirty="0"/>
              <a:t>(The Byzantine Generals Problem) – </a:t>
            </a:r>
            <a:r>
              <a:rPr lang="en-US" altLang="ko-KR" sz="1600" dirty="0">
                <a:hlinkClick r:id="rId3"/>
              </a:rPr>
              <a:t>Paper</a:t>
            </a:r>
            <a:endParaRPr lang="en-US" altLang="ko-KR" sz="1600" dirty="0"/>
          </a:p>
          <a:p>
            <a:pPr lvl="1">
              <a:lnSpc>
                <a:spcPct val="120000"/>
              </a:lnSpc>
            </a:pPr>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lnSpc>
                <a:spcPct val="120000"/>
              </a:lnSpc>
            </a:pPr>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4"/>
              </a:rPr>
              <a:t>위키백과</a:t>
            </a:r>
            <a:endParaRPr lang="en-US" altLang="ko-KR" sz="1200" dirty="0"/>
          </a:p>
          <a:p>
            <a:pPr lvl="1">
              <a:lnSpc>
                <a:spcPct val="120000"/>
              </a:lnSpc>
            </a:pPr>
            <a:r>
              <a:rPr lang="ko-KR" altLang="en-US" dirty="0"/>
              <a:t>배신자가 존재할 경우에도 합의에 성공하려면 배신자를 포함하여 총 몇 명의 장군이 네트워크에 있어야 할 지를 정하는 것</a:t>
            </a:r>
            <a:endParaRPr lang="en-US" altLang="ko-KR" dirty="0"/>
          </a:p>
          <a:p>
            <a:pPr lvl="1">
              <a:lnSpc>
                <a:spcPct val="120000"/>
              </a:lnSpc>
            </a:pPr>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5"/>
              </a:rPr>
              <a:t>나무위키</a:t>
            </a:r>
            <a:endParaRPr lang="en-US" altLang="ko-KR" dirty="0"/>
          </a:p>
          <a:p>
            <a:r>
              <a:rPr lang="en-US" altLang="ko-KR" dirty="0"/>
              <a:t>Bitcoin mailing list </a:t>
            </a:r>
            <a:r>
              <a:rPr lang="en-US" altLang="ko-KR" sz="1400" dirty="0">
                <a:hlinkClick r:id="rId6"/>
              </a:rPr>
              <a:t>#014847 – James A. Donald</a:t>
            </a:r>
            <a:r>
              <a:rPr lang="en-US" altLang="ko-KR" sz="1400" dirty="0"/>
              <a:t>, 2008-11-13 06:16:31</a:t>
            </a:r>
          </a:p>
          <a:p>
            <a:pPr lvl="1">
              <a:lnSpc>
                <a:spcPct val="120000"/>
              </a:lnSpc>
            </a:pPr>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lnSpc>
                <a:spcPct val="120000"/>
              </a:lnSpc>
            </a:pPr>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p:txBody>
      </p:sp>
    </p:spTree>
    <p:extLst>
      <p:ext uri="{BB962C8B-B14F-4D97-AF65-F5344CB8AC3E}">
        <p14:creationId xmlns:p14="http://schemas.microsoft.com/office/powerpoint/2010/main" val="39123032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434713"/>
            <a:ext cx="5854701" cy="1374165"/>
          </a:xfrm>
        </p:spPr>
        <p:txBody>
          <a:bodyPr>
            <a:normAutofit/>
          </a:bodyPr>
          <a:lstStyle/>
          <a:p>
            <a:pPr indent="0">
              <a:buNone/>
            </a:pPr>
            <a:r>
              <a:rPr lang="en-US" altLang="ko-KR" dirty="0">
                <a:effectLst/>
              </a:rPr>
              <a:t>1.</a:t>
            </a:r>
            <a:r>
              <a:rPr lang="ko-KR" altLang="en-US" dirty="0">
                <a:effectLst/>
              </a:rPr>
              <a:t>사령관이 배신자일 경우 </a:t>
            </a:r>
            <a:r>
              <a:rPr lang="en-US" altLang="ko-KR" dirty="0">
                <a:effectLst/>
              </a:rPr>
              <a:t>: </a:t>
            </a:r>
            <a:r>
              <a:rPr lang="ko-KR" altLang="en-US" b="1" dirty="0">
                <a:effectLst/>
              </a:rPr>
              <a:t>사령관 메시지 </a:t>
            </a:r>
            <a:r>
              <a:rPr lang="en-US" altLang="ko-KR" b="1" dirty="0">
                <a:effectLst/>
              </a:rPr>
              <a:t>Bold</a:t>
            </a:r>
            <a:endParaRPr lang="ko-KR" altLang="en-US" b="1" dirty="0">
              <a:effectLst/>
            </a:endParaRPr>
          </a:p>
          <a:p>
            <a:pPr marL="144000"/>
            <a:r>
              <a:rPr lang="en-US" altLang="ko-KR" sz="1800" dirty="0">
                <a:effectLst/>
              </a:rPr>
              <a:t>V_1 = {</a:t>
            </a:r>
            <a:r>
              <a:rPr lang="en-US" altLang="ko-KR" sz="1800" b="1" dirty="0">
                <a:solidFill>
                  <a:srgbClr val="EF296B"/>
                </a:solidFill>
                <a:effectLst/>
              </a:rPr>
              <a:t>"</a:t>
            </a:r>
            <a:r>
              <a:rPr lang="ko-KR" altLang="en-US" sz="1800" b="1" dirty="0">
                <a:solidFill>
                  <a:srgbClr val="EF296B"/>
                </a:solidFill>
                <a:effectLst/>
              </a:rPr>
              <a:t>공격</a:t>
            </a:r>
            <a:r>
              <a:rPr lang="en-US" altLang="ko-KR" sz="1800" b="1" dirty="0">
                <a:solidFill>
                  <a:srgbClr val="EF296B"/>
                </a:solidFill>
                <a:effectLst/>
              </a:rPr>
              <a:t>"</a:t>
            </a:r>
            <a:r>
              <a:rPr lang="en-US" altLang="ko-KR" sz="1800" dirty="0">
                <a:effectLst/>
              </a:rPr>
              <a:t>, "</a:t>
            </a:r>
            <a:r>
              <a:rPr lang="ko-KR" altLang="en-US" sz="1800" dirty="0">
                <a:effectLst/>
              </a:rPr>
              <a:t>후퇴</a:t>
            </a:r>
            <a:r>
              <a:rPr lang="en-US" altLang="ko-KR" sz="1800" dirty="0">
                <a:effectLst/>
              </a:rPr>
              <a:t>"} </a:t>
            </a:r>
            <a:r>
              <a:rPr lang="ko-KR" altLang="en-US" sz="1800" dirty="0"/>
              <a:t>➡</a:t>
            </a:r>
            <a:r>
              <a:rPr lang="en-US" altLang="ko-KR" sz="1800" dirty="0">
                <a:effectLst/>
              </a:rPr>
              <a:t> </a:t>
            </a:r>
            <a:r>
              <a:rPr lang="ko-KR" altLang="en-US" sz="1800" dirty="0">
                <a:effectLst/>
              </a:rPr>
              <a:t>장군 </a:t>
            </a:r>
            <a:r>
              <a:rPr lang="en-US" altLang="ko-KR" sz="1800" dirty="0">
                <a:effectLst/>
              </a:rPr>
              <a:t>1</a:t>
            </a:r>
            <a:r>
              <a:rPr lang="ko-KR" altLang="en-US" sz="1800" dirty="0">
                <a:effectLst/>
              </a:rPr>
              <a:t>은 </a:t>
            </a:r>
            <a:r>
              <a:rPr lang="en-US" altLang="ko-KR" sz="1800" dirty="0">
                <a:effectLst/>
              </a:rPr>
              <a:t>"</a:t>
            </a:r>
            <a:r>
              <a:rPr lang="ko-KR" altLang="en-US" sz="1800" dirty="0">
                <a:effectLst/>
              </a:rPr>
              <a:t>공격</a:t>
            </a:r>
            <a:r>
              <a:rPr lang="en-US" altLang="ko-KR" sz="1800" dirty="0">
                <a:effectLst/>
              </a:rPr>
              <a:t>" </a:t>
            </a:r>
            <a:r>
              <a:rPr lang="ko-KR" altLang="en-US" sz="1800" dirty="0">
                <a:effectLst/>
              </a:rPr>
              <a:t>으로 </a:t>
            </a:r>
            <a:endParaRPr lang="en-US" altLang="ko-KR" sz="1800" dirty="0"/>
          </a:p>
          <a:p>
            <a:pPr marL="144000"/>
            <a:r>
              <a:rPr lang="en-US" altLang="ko-KR" sz="1800" dirty="0">
                <a:effectLst/>
              </a:rPr>
              <a:t>V_2 = {</a:t>
            </a:r>
            <a:r>
              <a:rPr lang="en-US" altLang="ko-KR" sz="1800" b="1" dirty="0">
                <a:solidFill>
                  <a:srgbClr val="EF296B"/>
                </a:solidFill>
                <a:effectLst/>
              </a:rPr>
              <a:t>"</a:t>
            </a:r>
            <a:r>
              <a:rPr lang="ko-KR" altLang="en-US" sz="1800" b="1" dirty="0">
                <a:solidFill>
                  <a:srgbClr val="EF296B"/>
                </a:solidFill>
                <a:effectLst/>
              </a:rPr>
              <a:t>후퇴</a:t>
            </a:r>
            <a:r>
              <a:rPr lang="en-US" altLang="ko-KR" sz="1800" b="1" dirty="0">
                <a:solidFill>
                  <a:srgbClr val="EF296B"/>
                </a:solidFill>
                <a:effectLst/>
              </a:rPr>
              <a:t>"</a:t>
            </a:r>
            <a:r>
              <a:rPr lang="en-US" altLang="ko-KR" sz="1800" dirty="0">
                <a:effectLst/>
              </a:rPr>
              <a:t>, "</a:t>
            </a:r>
            <a:r>
              <a:rPr lang="ko-KR" altLang="en-US" sz="1800" dirty="0">
                <a:effectLst/>
              </a:rPr>
              <a:t>공격</a:t>
            </a:r>
            <a:r>
              <a:rPr lang="en-US" altLang="ko-KR" sz="1800" dirty="0">
                <a:effectLst/>
              </a:rPr>
              <a:t>"} </a:t>
            </a:r>
            <a:r>
              <a:rPr lang="ko-KR" altLang="en-US" sz="1800" dirty="0"/>
              <a:t>➡</a:t>
            </a:r>
            <a:r>
              <a:rPr lang="en-US" altLang="ko-KR" sz="1800" dirty="0">
                <a:effectLst/>
              </a:rPr>
              <a:t> </a:t>
            </a:r>
            <a:r>
              <a:rPr lang="ko-KR" altLang="en-US" sz="1800" dirty="0">
                <a:effectLst/>
              </a:rPr>
              <a:t>장군 </a:t>
            </a:r>
            <a:r>
              <a:rPr lang="en-US" altLang="ko-KR" sz="1800" dirty="0">
                <a:effectLst/>
              </a:rPr>
              <a:t>2</a:t>
            </a:r>
            <a:r>
              <a:rPr lang="ko-KR" altLang="en-US" sz="1800" dirty="0">
                <a:effectLst/>
              </a:rPr>
              <a:t>는 </a:t>
            </a:r>
            <a:r>
              <a:rPr lang="en-US" altLang="ko-KR" sz="1800" dirty="0">
                <a:effectLst/>
              </a:rPr>
              <a:t>"</a:t>
            </a:r>
            <a:r>
              <a:rPr lang="ko-KR" altLang="en-US" sz="1800" dirty="0">
                <a:effectLst/>
              </a:rPr>
              <a:t>후퇴</a:t>
            </a:r>
            <a:r>
              <a:rPr lang="en-US" altLang="ko-KR" sz="1800" dirty="0">
                <a:effectLst/>
              </a:rPr>
              <a:t>" </a:t>
            </a:r>
            <a:r>
              <a:rPr lang="ko-KR" altLang="en-US" sz="18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586181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088809"/>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85637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811810"/>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586181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08880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85637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57937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355509"/>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378342"/>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5912912"/>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191320"/>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5915008"/>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242421"/>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355509"/>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385712"/>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57684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244829"/>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322402"/>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355509"/>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32305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31662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579313"/>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256513"/>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568182"/>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dirty="0"/>
              <a:t>장군 </a:t>
            </a:r>
            <a:r>
              <a:rPr lang="en-US" altLang="ko-KR" dirty="0"/>
              <a:t>2</a:t>
            </a:r>
            <a:r>
              <a:rPr lang="ko-KR" altLang="en-US" dirty="0"/>
              <a:t>가 배신자일 경우 </a:t>
            </a:r>
            <a:r>
              <a:rPr lang="en-US" altLang="ko-KR" dirty="0"/>
              <a:t>: </a:t>
            </a:r>
            <a:r>
              <a:rPr lang="ko-KR" altLang="en-US" b="1" dirty="0">
                <a:effectLst/>
              </a:rPr>
              <a:t>사령관 메시지 </a:t>
            </a:r>
            <a:r>
              <a:rPr lang="en-US" altLang="ko-KR" b="1" dirty="0">
                <a:effectLst/>
              </a:rPr>
              <a:t>Bold</a:t>
            </a:r>
          </a:p>
          <a:p>
            <a:pPr marL="144000"/>
            <a:r>
              <a:rPr lang="en-US" altLang="ko-KR" dirty="0"/>
              <a:t>V_1 = {</a:t>
            </a:r>
            <a:r>
              <a:rPr lang="en-US" altLang="ko-KR" b="1" dirty="0"/>
              <a:t>"</a:t>
            </a:r>
            <a:r>
              <a:rPr lang="ko-KR" altLang="en-US" b="1" dirty="0"/>
              <a:t>공격</a:t>
            </a:r>
            <a:r>
              <a:rPr lang="en-US" altLang="ko-KR" b="1" dirty="0"/>
              <a:t>"</a:t>
            </a:r>
            <a:r>
              <a:rPr lang="en-US" altLang="ko-KR" dirty="0"/>
              <a:t>, "</a:t>
            </a:r>
            <a:r>
              <a:rPr lang="ko-KR" altLang="en-US" dirty="0"/>
              <a:t>후퇴</a:t>
            </a:r>
            <a:r>
              <a:rPr lang="en-US" altLang="ko-KR" dirty="0"/>
              <a:t>"} -&gt; </a:t>
            </a:r>
            <a:r>
              <a:rPr lang="ko-KR" altLang="en-US" dirty="0"/>
              <a:t>장군 </a:t>
            </a:r>
            <a:r>
              <a:rPr lang="en-US" altLang="ko-KR" dirty="0"/>
              <a:t>1</a:t>
            </a:r>
            <a:r>
              <a:rPr lang="ko-KR" altLang="en-US" dirty="0"/>
              <a:t>은 </a:t>
            </a:r>
            <a:r>
              <a:rPr lang="en-US" altLang="ko-KR" dirty="0"/>
              <a:t>"</a:t>
            </a:r>
            <a:r>
              <a:rPr lang="ko-KR" altLang="en-US" dirty="0"/>
              <a:t>공격</a:t>
            </a:r>
            <a:r>
              <a:rPr lang="en-US" altLang="ko-KR" dirty="0"/>
              <a:t>" </a:t>
            </a:r>
            <a:r>
              <a:rPr lang="ko-KR" altLang="en-US" dirty="0"/>
              <a:t>으로 결정</a:t>
            </a:r>
            <a:endParaRPr lang="en-US" altLang="ko-KR"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2637966"/>
          </a:xfrm>
          <a:prstGeom prst="rect">
            <a:avLst/>
          </a:prstGeom>
        </p:spPr>
        <p:txBody>
          <a:bodyPr vert="horz" lIns="91440" tIns="45720" rIns="91440" bIns="45720" rtlCol="0">
            <a:normAutofit fontScale="700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600" b="1" dirty="0"/>
              <a:t>전쟁 승리 조건은</a:t>
            </a:r>
            <a:r>
              <a:rPr lang="en-US" altLang="ko-KR" sz="2600" b="1" dirty="0"/>
              <a:t>?</a:t>
            </a:r>
          </a:p>
          <a:p>
            <a:r>
              <a:rPr lang="ko-KR" altLang="en-US" dirty="0"/>
              <a:t>사령관이 </a:t>
            </a:r>
            <a:r>
              <a:rPr lang="en-US" altLang="ko-KR" dirty="0"/>
              <a:t>"</a:t>
            </a:r>
            <a:r>
              <a:rPr lang="ko-KR" altLang="en-US" dirty="0"/>
              <a:t>공격</a:t>
            </a:r>
            <a:r>
              <a:rPr lang="en-US" altLang="ko-KR" dirty="0"/>
              <a:t>" </a:t>
            </a:r>
            <a:r>
              <a:rPr lang="ko-KR" altLang="en-US" dirty="0"/>
              <a:t>명령 하달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r>
              <a:rPr lang="ko-KR" altLang="en-US" dirty="0"/>
              <a:t>배신자의 방해가 있더라도 모두 같은 결정을 할 수 있어야 함</a:t>
            </a:r>
            <a:endParaRPr lang="en-US" altLang="ko-KR" dirty="0"/>
          </a:p>
          <a:p>
            <a:r>
              <a:rPr lang="ko-KR" altLang="en-US" dirty="0"/>
              <a:t>아래의 두 가지  추가 조건 고려</a:t>
            </a:r>
            <a:r>
              <a:rPr lang="en-US" altLang="ko-KR" dirty="0"/>
              <a:t> (IC, Interactive Consistency)</a:t>
            </a:r>
          </a:p>
          <a:p>
            <a:pPr lvl="1"/>
            <a:r>
              <a:rPr lang="en-US" altLang="ko-KR" dirty="0"/>
              <a:t>IC1: </a:t>
            </a:r>
            <a:r>
              <a:rPr lang="ko-KR" altLang="en-US" dirty="0"/>
              <a:t>배신자가 아닌 모든 장군들은 같은 명령을 이행</a:t>
            </a:r>
            <a:endParaRPr lang="en-US" altLang="ko-KR" dirty="0"/>
          </a:p>
          <a:p>
            <a:pPr lvl="1"/>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r>
              <a:rPr lang="en-US" altLang="ko-KR" dirty="0"/>
              <a:t>BGP</a:t>
            </a:r>
            <a:r>
              <a:rPr lang="ko-KR" altLang="en-US" dirty="0"/>
              <a:t>가 생길 수 있는 최소 조건은 합의 대상이 </a:t>
            </a:r>
            <a:r>
              <a:rPr lang="en-US" altLang="ko-KR" dirty="0"/>
              <a:t>3</a:t>
            </a:r>
            <a:r>
              <a:rPr lang="ko-KR" altLang="en-US" dirty="0"/>
              <a:t>명일 때</a:t>
            </a:r>
            <a:endParaRPr lang="en-US" altLang="ko-KR" dirty="0"/>
          </a:p>
          <a:p>
            <a:r>
              <a:rPr lang="en-US" altLang="ko-KR" dirty="0" err="1"/>
              <a:t>V_i</a:t>
            </a:r>
            <a:r>
              <a:rPr lang="ko-KR" altLang="en-US" dirty="0"/>
              <a:t>가 </a:t>
            </a:r>
            <a:r>
              <a:rPr lang="en-US" altLang="ko-KR" dirty="0" err="1"/>
              <a:t>i</a:t>
            </a:r>
            <a:r>
              <a:rPr lang="ko-KR" altLang="en-US" dirty="0"/>
              <a:t>번째 장군이 받은 메시지의 집합이라고 할 때</a:t>
            </a:r>
            <a:r>
              <a:rPr lang="en-US" altLang="ko-KR" dirty="0"/>
              <a:t>, </a:t>
            </a:r>
            <a:r>
              <a:rPr lang="ko-KR" altLang="en-US" dirty="0"/>
              <a:t>일정 시간 이후 배신자가 아닌 장군들은 자신이 받은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선택하여 이행한다</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전자서명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a:stCxn id="288" idx="3"/>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1">
            <a:extLst>
              <a:ext uri="{FF2B5EF4-FFF2-40B4-BE49-F238E27FC236}">
                <a16:creationId xmlns:a16="http://schemas.microsoft.com/office/drawing/2014/main" id="{0A988AFE-E43D-4281-ADD2-C7321406CB94}"/>
              </a:ext>
            </a:extLst>
          </p:cNvPr>
          <p:cNvSpPr>
            <a:spLocks noGrp="1"/>
          </p:cNvSpPr>
          <p:nvPr>
            <p:ph idx="1"/>
          </p:nvPr>
        </p:nvSpPr>
        <p:spPr>
          <a:xfrm>
            <a:off x="241299" y="674860"/>
            <a:ext cx="11683999" cy="4351338"/>
          </a:xfrm>
        </p:spPr>
        <p:txBody>
          <a:bodyPr>
            <a:normAutofit/>
          </a:bodyPr>
          <a:lstStyle/>
          <a:p>
            <a:pPr indent="0">
              <a:buNone/>
            </a:pPr>
            <a:r>
              <a:rPr lang="en-US" altLang="ko-KR" sz="2200" dirty="0"/>
              <a:t>P2P(Peer-to-Peer) Network</a:t>
            </a:r>
            <a:endParaRPr lang="en-US" altLang="ko-KR" sz="2000" dirty="0"/>
          </a:p>
          <a:p>
            <a:pPr marL="342900" indent="-342900"/>
            <a:r>
              <a:rPr lang="ko-KR" altLang="en-US" sz="2000" dirty="0"/>
              <a:t>인터넷에 연결된 다수의 </a:t>
            </a:r>
            <a:r>
              <a:rPr lang="ko-KR" altLang="en-US" dirty="0"/>
              <a:t>컴퓨터</a:t>
            </a:r>
            <a:r>
              <a:rPr lang="en-US" altLang="ko-KR" dirty="0"/>
              <a:t>(</a:t>
            </a:r>
            <a:r>
              <a:rPr lang="ko-KR" altLang="en-US" dirty="0"/>
              <a:t>노드</a:t>
            </a:r>
            <a:r>
              <a:rPr lang="en-US" altLang="ko-KR" dirty="0"/>
              <a:t>(Node))</a:t>
            </a:r>
            <a:r>
              <a:rPr lang="ko-KR" altLang="en-US" dirty="0"/>
              <a:t>가</a:t>
            </a:r>
            <a:r>
              <a:rPr lang="ko-KR" altLang="en-US" sz="2000" dirty="0"/>
              <a:t> 중개 기관을 거치지 않고 직접 데이터를 주고 받는 것</a:t>
            </a:r>
            <a:endParaRPr lang="en-US" altLang="ko-KR" sz="2000" dirty="0"/>
          </a:p>
          <a:p>
            <a:pPr marL="342900" indent="-342900"/>
            <a:r>
              <a:rPr lang="en-US" altLang="ko-KR" sz="2000" dirty="0"/>
              <a:t>Peer : </a:t>
            </a:r>
            <a:r>
              <a:rPr lang="ko-KR" altLang="en-US" sz="2000" dirty="0"/>
              <a:t>동료</a:t>
            </a:r>
            <a:r>
              <a:rPr lang="en-US" altLang="ko-KR" sz="2000" dirty="0"/>
              <a:t>, </a:t>
            </a:r>
            <a:r>
              <a:rPr lang="ko-KR" altLang="en-US" sz="2000" dirty="0"/>
              <a:t>대등한 자</a:t>
            </a:r>
            <a:r>
              <a:rPr lang="en-US" altLang="ko-KR" sz="2000" dirty="0"/>
              <a:t>, </a:t>
            </a:r>
            <a:r>
              <a:rPr lang="ko-KR" altLang="en-US" sz="2000" dirty="0"/>
              <a:t>동등한 자</a:t>
            </a:r>
            <a:endParaRPr lang="en-US" altLang="ko-KR" sz="2000" dirty="0"/>
          </a:p>
          <a:p>
            <a:pPr marL="342900" indent="-342900"/>
            <a:r>
              <a:rPr lang="ko-KR" altLang="en-US" sz="2000" dirty="0"/>
              <a:t>블록체인 </a:t>
            </a:r>
            <a:r>
              <a:rPr lang="en-US" altLang="ko-KR" sz="2000" dirty="0"/>
              <a:t>Node : </a:t>
            </a:r>
            <a:r>
              <a:rPr lang="ko-KR" altLang="en-US" sz="2000" dirty="0"/>
              <a:t>블록체인 클라이언트를 실행하는 컴퓨터</a:t>
            </a:r>
            <a:endParaRPr lang="en-US" altLang="ko-KR" sz="2000" dirty="0"/>
          </a:p>
        </p:txBody>
      </p:sp>
      <p:sp>
        <p:nvSpPr>
          <p:cNvPr id="3" name="제목 2">
            <a:extLst>
              <a:ext uri="{FF2B5EF4-FFF2-40B4-BE49-F238E27FC236}">
                <a16:creationId xmlns:a16="http://schemas.microsoft.com/office/drawing/2014/main" id="{1C4607D2-776E-4FF0-BEDD-BC8459EEAAA2}"/>
              </a:ext>
            </a:extLst>
          </p:cNvPr>
          <p:cNvSpPr>
            <a:spLocks noGrp="1"/>
          </p:cNvSpPr>
          <p:nvPr>
            <p:ph type="title"/>
          </p:nvPr>
        </p:nvSpPr>
        <p:spPr/>
        <p:txBody>
          <a:bodyPr/>
          <a:lstStyle/>
          <a:p>
            <a:r>
              <a:rPr lang="en-US" altLang="ko-KR" dirty="0"/>
              <a:t>P2P </a:t>
            </a:r>
            <a:r>
              <a:rPr lang="ko-KR" altLang="en-US" dirty="0"/>
              <a:t>네트워크</a:t>
            </a:r>
          </a:p>
        </p:txBody>
      </p:sp>
      <p:grpSp>
        <p:nvGrpSpPr>
          <p:cNvPr id="4" name="그룹 3">
            <a:extLst>
              <a:ext uri="{FF2B5EF4-FFF2-40B4-BE49-F238E27FC236}">
                <a16:creationId xmlns:a16="http://schemas.microsoft.com/office/drawing/2014/main" id="{F4BAAADE-0BB3-429D-B7C4-6BF1F46D550E}"/>
              </a:ext>
            </a:extLst>
          </p:cNvPr>
          <p:cNvGrpSpPr/>
          <p:nvPr/>
        </p:nvGrpSpPr>
        <p:grpSpPr>
          <a:xfrm>
            <a:off x="874648" y="2922721"/>
            <a:ext cx="4336294" cy="2934194"/>
            <a:chOff x="874648" y="2383081"/>
            <a:chExt cx="4336294" cy="2934194"/>
          </a:xfrm>
        </p:grpSpPr>
        <p:sp>
          <p:nvSpPr>
            <p:cNvPr id="5" name="타원 4">
              <a:extLst>
                <a:ext uri="{FF2B5EF4-FFF2-40B4-BE49-F238E27FC236}">
                  <a16:creationId xmlns:a16="http://schemas.microsoft.com/office/drawing/2014/main" id="{70E811FA-20FD-4648-A191-9F8F20BD5B90}"/>
                </a:ext>
              </a:extLst>
            </p:cNvPr>
            <p:cNvSpPr/>
            <p:nvPr/>
          </p:nvSpPr>
          <p:spPr>
            <a:xfrm>
              <a:off x="874648"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6" name="타원 5">
              <a:extLst>
                <a:ext uri="{FF2B5EF4-FFF2-40B4-BE49-F238E27FC236}">
                  <a16:creationId xmlns:a16="http://schemas.microsoft.com/office/drawing/2014/main" id="{F3EB07AF-3550-459B-B7D9-A64E2168770F}"/>
                </a:ext>
              </a:extLst>
            </p:cNvPr>
            <p:cNvSpPr/>
            <p:nvPr/>
          </p:nvSpPr>
          <p:spPr>
            <a:xfrm>
              <a:off x="874648" y="315608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7" name="타원 6">
              <a:extLst>
                <a:ext uri="{FF2B5EF4-FFF2-40B4-BE49-F238E27FC236}">
                  <a16:creationId xmlns:a16="http://schemas.microsoft.com/office/drawing/2014/main" id="{07D86C76-D751-4794-A741-7FC8B636F5C9}"/>
                </a:ext>
              </a:extLst>
            </p:cNvPr>
            <p:cNvSpPr/>
            <p:nvPr/>
          </p:nvSpPr>
          <p:spPr>
            <a:xfrm>
              <a:off x="2501315" y="238308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8" name="타원 7">
              <a:extLst>
                <a:ext uri="{FF2B5EF4-FFF2-40B4-BE49-F238E27FC236}">
                  <a16:creationId xmlns:a16="http://schemas.microsoft.com/office/drawing/2014/main" id="{D7EBB3CB-7275-4596-9521-FCC6A11A3CB2}"/>
                </a:ext>
              </a:extLst>
            </p:cNvPr>
            <p:cNvSpPr/>
            <p:nvPr/>
          </p:nvSpPr>
          <p:spPr>
            <a:xfrm>
              <a:off x="4125337" y="315064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9" name="타원 8">
              <a:extLst>
                <a:ext uri="{FF2B5EF4-FFF2-40B4-BE49-F238E27FC236}">
                  <a16:creationId xmlns:a16="http://schemas.microsoft.com/office/drawing/2014/main" id="{B09AE2FB-273A-4F58-B27B-5474ABA24E0D}"/>
                </a:ext>
              </a:extLst>
            </p:cNvPr>
            <p:cNvSpPr/>
            <p:nvPr/>
          </p:nvSpPr>
          <p:spPr>
            <a:xfrm>
              <a:off x="4130942"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0" name="직선 화살표 연결선 9">
              <a:extLst>
                <a:ext uri="{FF2B5EF4-FFF2-40B4-BE49-F238E27FC236}">
                  <a16:creationId xmlns:a16="http://schemas.microsoft.com/office/drawing/2014/main" id="{8C7214C3-4290-4137-9D82-E7B6B074BC6E}"/>
                </a:ext>
              </a:extLst>
            </p:cNvPr>
            <p:cNvCxnSpPr>
              <a:cxnSpLocks/>
              <a:stCxn id="6" idx="6"/>
            </p:cNvCxnSpPr>
            <p:nvPr/>
          </p:nvCxnSpPr>
          <p:spPr>
            <a:xfrm>
              <a:off x="1954648" y="3349105"/>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C0A7C91-30C1-465E-8F4B-8A6DEF32B65D}"/>
                </a:ext>
              </a:extLst>
            </p:cNvPr>
            <p:cNvCxnSpPr>
              <a:cxnSpLocks/>
              <a:stCxn id="5" idx="6"/>
            </p:cNvCxnSpPr>
            <p:nvPr/>
          </p:nvCxnSpPr>
          <p:spPr>
            <a:xfrm flipV="1">
              <a:off x="1954648" y="4102471"/>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1A8E507-060E-408A-9C44-76C2B886AF87}"/>
                </a:ext>
              </a:extLst>
            </p:cNvPr>
            <p:cNvCxnSpPr>
              <a:cxnSpLocks/>
              <a:stCxn id="9" idx="2"/>
            </p:cNvCxnSpPr>
            <p:nvPr/>
          </p:nvCxnSpPr>
          <p:spPr>
            <a:xfrm flipH="1" flipV="1">
              <a:off x="3581315" y="4088477"/>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300C5A49-A30C-4ACA-883C-7BAE4AB9B333}"/>
                </a:ext>
              </a:extLst>
            </p:cNvPr>
            <p:cNvCxnSpPr>
              <a:cxnSpLocks/>
              <a:stCxn id="8" idx="2"/>
            </p:cNvCxnSpPr>
            <p:nvPr/>
          </p:nvCxnSpPr>
          <p:spPr>
            <a:xfrm flipH="1">
              <a:off x="3581315" y="3343671"/>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A2F1DBB-0F94-4F27-BB7D-1B4BEA772A30}"/>
                </a:ext>
              </a:extLst>
            </p:cNvPr>
            <p:cNvCxnSpPr>
              <a:cxnSpLocks/>
              <a:stCxn id="7" idx="4"/>
              <a:endCxn id="15" idx="0"/>
            </p:cNvCxnSpPr>
            <p:nvPr/>
          </p:nvCxnSpPr>
          <p:spPr>
            <a:xfrm flipH="1">
              <a:off x="3039993" y="2769125"/>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D98A09DD-2A2F-49B7-ABDA-51439864C12F}"/>
                </a:ext>
              </a:extLst>
            </p:cNvPr>
            <p:cNvSpPr/>
            <p:nvPr/>
          </p:nvSpPr>
          <p:spPr>
            <a:xfrm>
              <a:off x="2451157" y="3197940"/>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sp>
          <p:nvSpPr>
            <p:cNvPr id="16" name="타원 15">
              <a:extLst>
                <a:ext uri="{FF2B5EF4-FFF2-40B4-BE49-F238E27FC236}">
                  <a16:creationId xmlns:a16="http://schemas.microsoft.com/office/drawing/2014/main" id="{DC9F0EC4-0929-4977-8159-AB39176BA913}"/>
                </a:ext>
              </a:extLst>
            </p:cNvPr>
            <p:cNvSpPr/>
            <p:nvPr/>
          </p:nvSpPr>
          <p:spPr>
            <a:xfrm>
              <a:off x="2497012" y="49312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5</a:t>
              </a:r>
              <a:endParaRPr lang="ko-KR" altLang="en-US" sz="1400" dirty="0"/>
            </a:p>
          </p:txBody>
        </p:sp>
        <p:cxnSp>
          <p:nvCxnSpPr>
            <p:cNvPr id="17" name="직선 화살표 연결선 16">
              <a:extLst>
                <a:ext uri="{FF2B5EF4-FFF2-40B4-BE49-F238E27FC236}">
                  <a16:creationId xmlns:a16="http://schemas.microsoft.com/office/drawing/2014/main" id="{8FA65C99-E5D0-46E7-9D49-99D42ACDF777}"/>
                </a:ext>
              </a:extLst>
            </p:cNvPr>
            <p:cNvCxnSpPr>
              <a:cxnSpLocks/>
              <a:stCxn id="16" idx="0"/>
              <a:endCxn id="15" idx="4"/>
            </p:cNvCxnSpPr>
            <p:nvPr/>
          </p:nvCxnSpPr>
          <p:spPr>
            <a:xfrm flipV="1">
              <a:off x="3037012" y="4375611"/>
              <a:ext cx="2981" cy="55562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grpSp>
      <p:sp>
        <p:nvSpPr>
          <p:cNvPr id="2" name="화살표: 오른쪽 1">
            <a:extLst>
              <a:ext uri="{FF2B5EF4-FFF2-40B4-BE49-F238E27FC236}">
                <a16:creationId xmlns:a16="http://schemas.microsoft.com/office/drawing/2014/main" id="{A37627C4-5E91-440D-BE6E-1D5AE036279B}"/>
              </a:ext>
            </a:extLst>
          </p:cNvPr>
          <p:cNvSpPr/>
          <p:nvPr/>
        </p:nvSpPr>
        <p:spPr>
          <a:xfrm>
            <a:off x="5796648" y="3708491"/>
            <a:ext cx="669958" cy="9737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21BB3BAC-1ED3-495C-B882-A4DF3AB776A1}"/>
              </a:ext>
            </a:extLst>
          </p:cNvPr>
          <p:cNvSpPr>
            <a:spLocks noChangeAspect="1"/>
          </p:cNvSpPr>
          <p:nvPr/>
        </p:nvSpPr>
        <p:spPr>
          <a:xfrm>
            <a:off x="8645554" y="258314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5A9B6DAC-A116-4F3D-8D5E-52430EA3EF38}"/>
              </a:ext>
            </a:extLst>
          </p:cNvPr>
          <p:cNvSpPr>
            <a:spLocks noChangeAspect="1"/>
          </p:cNvSpPr>
          <p:nvPr/>
        </p:nvSpPr>
        <p:spPr>
          <a:xfrm>
            <a:off x="9980687"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8" name="타원 37">
            <a:extLst>
              <a:ext uri="{FF2B5EF4-FFF2-40B4-BE49-F238E27FC236}">
                <a16:creationId xmlns:a16="http://schemas.microsoft.com/office/drawing/2014/main" id="{04307358-23EF-4824-BCB9-E419E2C1DB8F}"/>
              </a:ext>
            </a:extLst>
          </p:cNvPr>
          <p:cNvSpPr>
            <a:spLocks noChangeAspect="1"/>
          </p:cNvSpPr>
          <p:nvPr/>
        </p:nvSpPr>
        <p:spPr>
          <a:xfrm>
            <a:off x="999505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0D1EED9A-4BCF-4798-B45D-72A978365EC4}"/>
              </a:ext>
            </a:extLst>
          </p:cNvPr>
          <p:cNvSpPr>
            <a:spLocks noChangeAspect="1"/>
          </p:cNvSpPr>
          <p:nvPr/>
        </p:nvSpPr>
        <p:spPr>
          <a:xfrm>
            <a:off x="8645554" y="5198387"/>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E067625-AD26-46C2-9524-A3CBD97D2C00}"/>
              </a:ext>
            </a:extLst>
          </p:cNvPr>
          <p:cNvSpPr>
            <a:spLocks noChangeAspect="1"/>
          </p:cNvSpPr>
          <p:nvPr/>
        </p:nvSpPr>
        <p:spPr>
          <a:xfrm>
            <a:off x="719633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3" name="타원 42">
            <a:extLst>
              <a:ext uri="{FF2B5EF4-FFF2-40B4-BE49-F238E27FC236}">
                <a16:creationId xmlns:a16="http://schemas.microsoft.com/office/drawing/2014/main" id="{3DF6D1EE-7800-44FC-B172-3AE15E35D857}"/>
              </a:ext>
            </a:extLst>
          </p:cNvPr>
          <p:cNvSpPr>
            <a:spLocks noChangeAspect="1"/>
          </p:cNvSpPr>
          <p:nvPr/>
        </p:nvSpPr>
        <p:spPr>
          <a:xfrm>
            <a:off x="7196332"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4" name="직선 연결선 43">
            <a:extLst>
              <a:ext uri="{FF2B5EF4-FFF2-40B4-BE49-F238E27FC236}">
                <a16:creationId xmlns:a16="http://schemas.microsoft.com/office/drawing/2014/main" id="{A7AAC697-5195-485F-B377-E666012E3DE1}"/>
              </a:ext>
            </a:extLst>
          </p:cNvPr>
          <p:cNvCxnSpPr>
            <a:cxnSpLocks/>
            <a:stCxn id="41" idx="0"/>
            <a:endCxn id="43" idx="4"/>
          </p:cNvCxnSpPr>
          <p:nvPr/>
        </p:nvCxnSpPr>
        <p:spPr>
          <a:xfrm flipV="1">
            <a:off x="7471213" y="3840821"/>
            <a:ext cx="0" cy="6766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8B47CC1-B1FB-41D0-B0A1-0FDAA8E87872}"/>
              </a:ext>
            </a:extLst>
          </p:cNvPr>
          <p:cNvCxnSpPr>
            <a:cxnSpLocks/>
            <a:stCxn id="41" idx="5"/>
            <a:endCxn id="40" idx="2"/>
          </p:cNvCxnSpPr>
          <p:nvPr/>
        </p:nvCxnSpPr>
        <p:spPr>
          <a:xfrm>
            <a:off x="7665583" y="4986676"/>
            <a:ext cx="979971"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FBE473E9-E1DB-401C-9843-051344A788A5}"/>
              </a:ext>
            </a:extLst>
          </p:cNvPr>
          <p:cNvCxnSpPr>
            <a:cxnSpLocks/>
            <a:stCxn id="35" idx="2"/>
            <a:endCxn id="43" idx="7"/>
          </p:cNvCxnSpPr>
          <p:nvPr/>
        </p:nvCxnSpPr>
        <p:spPr>
          <a:xfrm flipH="1">
            <a:off x="7665583" y="2858021"/>
            <a:ext cx="979971"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76B2B73-0F56-45A3-9BAA-AB55A1DA43E5}"/>
              </a:ext>
            </a:extLst>
          </p:cNvPr>
          <p:cNvCxnSpPr>
            <a:cxnSpLocks/>
            <a:stCxn id="35" idx="6"/>
            <a:endCxn id="37" idx="1"/>
          </p:cNvCxnSpPr>
          <p:nvPr/>
        </p:nvCxnSpPr>
        <p:spPr>
          <a:xfrm>
            <a:off x="9195315" y="2858021"/>
            <a:ext cx="865883"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41EB4A9-B03A-48E5-9508-9405E1128F7D}"/>
              </a:ext>
            </a:extLst>
          </p:cNvPr>
          <p:cNvCxnSpPr>
            <a:cxnSpLocks/>
            <a:stCxn id="37" idx="4"/>
            <a:endCxn id="38" idx="0"/>
          </p:cNvCxnSpPr>
          <p:nvPr/>
        </p:nvCxnSpPr>
        <p:spPr>
          <a:xfrm>
            <a:off x="10255568" y="3840821"/>
            <a:ext cx="14365" cy="67660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2DF125-03BE-472B-8E98-2F6A4AC1112B}"/>
              </a:ext>
            </a:extLst>
          </p:cNvPr>
          <p:cNvCxnSpPr>
            <a:cxnSpLocks/>
            <a:stCxn id="38" idx="3"/>
            <a:endCxn id="40" idx="6"/>
          </p:cNvCxnSpPr>
          <p:nvPr/>
        </p:nvCxnSpPr>
        <p:spPr>
          <a:xfrm flipH="1">
            <a:off x="9195315" y="4986676"/>
            <a:ext cx="880248"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520937C-DE2A-47F4-8D30-7EE081B2D1B7}"/>
              </a:ext>
            </a:extLst>
          </p:cNvPr>
          <p:cNvCxnSpPr>
            <a:cxnSpLocks/>
            <a:stCxn id="40" idx="0"/>
            <a:endCxn id="35" idx="4"/>
          </p:cNvCxnSpPr>
          <p:nvPr/>
        </p:nvCxnSpPr>
        <p:spPr>
          <a:xfrm flipV="1">
            <a:off x="8920434" y="3132902"/>
            <a:ext cx="0" cy="2065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249AC87-77CC-466F-8D56-1B1F013FEE5D}"/>
              </a:ext>
            </a:extLst>
          </p:cNvPr>
          <p:cNvCxnSpPr>
            <a:cxnSpLocks/>
            <a:stCxn id="37" idx="2"/>
            <a:endCxn id="43" idx="6"/>
          </p:cNvCxnSpPr>
          <p:nvPr/>
        </p:nvCxnSpPr>
        <p:spPr>
          <a:xfrm flipH="1">
            <a:off x="7746094" y="3565941"/>
            <a:ext cx="223459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0E4CC2F-CB2B-4AD9-8022-FAD5AB5846A4}"/>
              </a:ext>
            </a:extLst>
          </p:cNvPr>
          <p:cNvCxnSpPr>
            <a:cxnSpLocks/>
            <a:stCxn id="38" idx="1"/>
            <a:endCxn id="43" idx="6"/>
          </p:cNvCxnSpPr>
          <p:nvPr/>
        </p:nvCxnSpPr>
        <p:spPr>
          <a:xfrm flipH="1" flipV="1">
            <a:off x="7746094" y="3565941"/>
            <a:ext cx="2329470" cy="103199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B54AC01-6763-4AE0-AE5C-EE00F0CB2AF4}"/>
              </a:ext>
            </a:extLst>
          </p:cNvPr>
          <p:cNvCxnSpPr>
            <a:cxnSpLocks/>
            <a:stCxn id="40" idx="1"/>
            <a:endCxn id="43" idx="5"/>
          </p:cNvCxnSpPr>
          <p:nvPr/>
        </p:nvCxnSpPr>
        <p:spPr>
          <a:xfrm flipH="1" flipV="1">
            <a:off x="7665583" y="3760310"/>
            <a:ext cx="1060482" cy="151858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43D3CCF-C4C7-4360-BCDB-6B81AFCBC1F7}"/>
              </a:ext>
            </a:extLst>
          </p:cNvPr>
          <p:cNvCxnSpPr>
            <a:cxnSpLocks/>
            <a:stCxn id="41" idx="6"/>
            <a:endCxn id="38" idx="2"/>
          </p:cNvCxnSpPr>
          <p:nvPr/>
        </p:nvCxnSpPr>
        <p:spPr>
          <a:xfrm>
            <a:off x="7746094" y="4792306"/>
            <a:ext cx="224895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832548-1527-4284-ACDF-E5E53A403423}"/>
              </a:ext>
            </a:extLst>
          </p:cNvPr>
          <p:cNvSpPr txBox="1"/>
          <p:nvPr/>
        </p:nvSpPr>
        <p:spPr>
          <a:xfrm>
            <a:off x="8165322" y="5854133"/>
            <a:ext cx="1407192" cy="329007"/>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spTree>
    <p:extLst>
      <p:ext uri="{BB962C8B-B14F-4D97-AF65-F5344CB8AC3E}">
        <p14:creationId xmlns:p14="http://schemas.microsoft.com/office/powerpoint/2010/main" val="24067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P spid="38" grpId="0" animBg="1"/>
      <p:bldP spid="40" grpId="0" animBg="1"/>
      <p:bldP spid="41" grpId="0" animBg="1"/>
      <p:bldP spid="43" grpId="0" animBg="1"/>
      <p:bldP spid="6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83169B9-68C4-4697-82AA-1E4FDA02E6F1}"/>
              </a:ext>
            </a:extLst>
          </p:cNvPr>
          <p:cNvSpPr>
            <a:spLocks noGrp="1"/>
          </p:cNvSpPr>
          <p:nvPr>
            <p:ph idx="1"/>
          </p:nvPr>
        </p:nvSpPr>
        <p:spPr/>
        <p:txBody>
          <a:bodyPr/>
          <a:lstStyle/>
          <a:p>
            <a:pPr indent="0">
              <a:buNone/>
            </a:pPr>
            <a:r>
              <a:rPr lang="ko-KR" altLang="en-US" b="1" dirty="0"/>
              <a:t>클라이언트</a:t>
            </a:r>
            <a:r>
              <a:rPr lang="en-US" altLang="ko-KR" b="1" dirty="0"/>
              <a:t>-</a:t>
            </a:r>
            <a:r>
              <a:rPr lang="ko-KR" altLang="en-US" b="1" dirty="0"/>
              <a:t>서버 와 </a:t>
            </a:r>
            <a:r>
              <a:rPr lang="en-US" altLang="ko-KR" b="1" dirty="0"/>
              <a:t>P2P Network</a:t>
            </a:r>
            <a:endParaRPr lang="ko-KR" altLang="en-US" b="1" dirty="0"/>
          </a:p>
        </p:txBody>
      </p:sp>
      <p:sp>
        <p:nvSpPr>
          <p:cNvPr id="3" name="제목 2">
            <a:extLst>
              <a:ext uri="{FF2B5EF4-FFF2-40B4-BE49-F238E27FC236}">
                <a16:creationId xmlns:a16="http://schemas.microsoft.com/office/drawing/2014/main" id="{3A6A758A-3210-4264-BD69-CD1E1484004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클라이언트</a:t>
            </a:r>
            <a:r>
              <a:rPr lang="en-US" altLang="ko-KR" dirty="0"/>
              <a:t>-</a:t>
            </a:r>
            <a:r>
              <a:rPr lang="ko-KR" altLang="en-US" dirty="0"/>
              <a:t>서버</a:t>
            </a:r>
            <a:r>
              <a:rPr lang="en-US" altLang="ko-KR" dirty="0"/>
              <a:t>, P2P Network </a:t>
            </a:r>
            <a:r>
              <a:rPr lang="ko-KR" altLang="en-US" dirty="0"/>
              <a:t>비교 </a:t>
            </a:r>
            <a:r>
              <a:rPr lang="en-US" altLang="ko-KR" dirty="0"/>
              <a:t>]</a:t>
            </a:r>
            <a:endParaRPr lang="ko-KR" altLang="en-US" dirty="0"/>
          </a:p>
        </p:txBody>
      </p:sp>
      <p:grpSp>
        <p:nvGrpSpPr>
          <p:cNvPr id="49" name="그룹 48">
            <a:extLst>
              <a:ext uri="{FF2B5EF4-FFF2-40B4-BE49-F238E27FC236}">
                <a16:creationId xmlns:a16="http://schemas.microsoft.com/office/drawing/2014/main" id="{7139E873-C4FB-4423-972C-A51BA477FBEF}"/>
              </a:ext>
            </a:extLst>
          </p:cNvPr>
          <p:cNvGrpSpPr>
            <a:grpSpLocks noChangeAspect="1"/>
          </p:cNvGrpSpPr>
          <p:nvPr/>
        </p:nvGrpSpPr>
        <p:grpSpPr>
          <a:xfrm>
            <a:off x="2242909" y="3258244"/>
            <a:ext cx="2819991" cy="3240000"/>
            <a:chOff x="2970082" y="1224443"/>
            <a:chExt cx="2207354" cy="2536117"/>
          </a:xfrm>
        </p:grpSpPr>
        <p:sp>
          <p:nvSpPr>
            <p:cNvPr id="27" name="TextBox 26">
              <a:extLst>
                <a:ext uri="{FF2B5EF4-FFF2-40B4-BE49-F238E27FC236}">
                  <a16:creationId xmlns:a16="http://schemas.microsoft.com/office/drawing/2014/main" id="{DCFB870F-F206-494D-A60B-8EE96B29E65A}"/>
                </a:ext>
              </a:extLst>
            </p:cNvPr>
            <p:cNvSpPr txBox="1"/>
            <p:nvPr/>
          </p:nvSpPr>
          <p:spPr>
            <a:xfrm>
              <a:off x="3190504" y="3378612"/>
              <a:ext cx="1766511" cy="381948"/>
            </a:xfrm>
            <a:prstGeom prst="rect">
              <a:avLst/>
            </a:prstGeom>
            <a:noFill/>
          </p:spPr>
          <p:txBody>
            <a:bodyPr wrap="none" rtlCol="0">
              <a:spAutoFit/>
            </a:bodyPr>
            <a:lstStyle/>
            <a:p>
              <a:pPr algn="ctr"/>
              <a:r>
                <a:rPr lang="ko-KR" altLang="en-US" sz="2200" dirty="0" err="1">
                  <a:solidFill>
                    <a:schemeClr val="bg1">
                      <a:lumMod val="85000"/>
                    </a:schemeClr>
                  </a:solidFill>
                </a:rPr>
                <a:t>클라이언</a:t>
              </a:r>
              <a:r>
                <a:rPr lang="en-US" altLang="ko-KR" sz="2200" dirty="0">
                  <a:solidFill>
                    <a:schemeClr val="bg1">
                      <a:lumMod val="85000"/>
                    </a:schemeClr>
                  </a:solidFill>
                </a:rPr>
                <a:t>-</a:t>
              </a:r>
              <a:r>
                <a:rPr lang="ko-KR" altLang="en-US" sz="2200" dirty="0">
                  <a:solidFill>
                    <a:schemeClr val="bg1">
                      <a:lumMod val="85000"/>
                    </a:schemeClr>
                  </a:solidFill>
                </a:rPr>
                <a:t>서버</a:t>
              </a:r>
            </a:p>
          </p:txBody>
        </p:sp>
        <p:grpSp>
          <p:nvGrpSpPr>
            <p:cNvPr id="44" name="그룹 43">
              <a:extLst>
                <a:ext uri="{FF2B5EF4-FFF2-40B4-BE49-F238E27FC236}">
                  <a16:creationId xmlns:a16="http://schemas.microsoft.com/office/drawing/2014/main" id="{C1E6AA1F-3375-4564-BCF6-C835F57911FE}"/>
                </a:ext>
              </a:extLst>
            </p:cNvPr>
            <p:cNvGrpSpPr/>
            <p:nvPr/>
          </p:nvGrpSpPr>
          <p:grpSpPr>
            <a:xfrm>
              <a:off x="2970082" y="1224443"/>
              <a:ext cx="2207354" cy="2086407"/>
              <a:chOff x="815862" y="1595006"/>
              <a:chExt cx="4385367" cy="4145080"/>
            </a:xfrm>
          </p:grpSpPr>
          <p:pic>
            <p:nvPicPr>
              <p:cNvPr id="4" name="내용 개체 틀 27">
                <a:extLst>
                  <a:ext uri="{FF2B5EF4-FFF2-40B4-BE49-F238E27FC236}">
                    <a16:creationId xmlns:a16="http://schemas.microsoft.com/office/drawing/2014/main" id="{E5DEDE5C-E955-4A11-A983-27CAC30D1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42" y="3347581"/>
                <a:ext cx="720000" cy="720000"/>
              </a:xfrm>
              <a:prstGeom prst="rect">
                <a:avLst/>
              </a:prstGeom>
            </p:spPr>
          </p:pic>
          <p:sp>
            <p:nvSpPr>
              <p:cNvPr id="28" name="타원 27">
                <a:extLst>
                  <a:ext uri="{FF2B5EF4-FFF2-40B4-BE49-F238E27FC236}">
                    <a16:creationId xmlns:a16="http://schemas.microsoft.com/office/drawing/2014/main" id="{CC97F5E9-D427-49B9-8FE9-835C783312DE}"/>
                  </a:ext>
                </a:extLst>
              </p:cNvPr>
              <p:cNvSpPr>
                <a:spLocks noChangeAspect="1"/>
              </p:cNvSpPr>
              <p:nvPr/>
            </p:nvSpPr>
            <p:spPr>
              <a:xfrm>
                <a:off x="2721342" y="159500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29" name="타원 28">
                <a:extLst>
                  <a:ext uri="{FF2B5EF4-FFF2-40B4-BE49-F238E27FC236}">
                    <a16:creationId xmlns:a16="http://schemas.microsoft.com/office/drawing/2014/main" id="{1B88C7C6-6FB5-4A99-92AF-4E1612245D58}"/>
                  </a:ext>
                </a:extLst>
              </p:cNvPr>
              <p:cNvSpPr>
                <a:spLocks noChangeAspect="1"/>
              </p:cNvSpPr>
              <p:nvPr/>
            </p:nvSpPr>
            <p:spPr>
              <a:xfrm>
                <a:off x="4462416"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0" name="타원 29">
                <a:extLst>
                  <a:ext uri="{FF2B5EF4-FFF2-40B4-BE49-F238E27FC236}">
                    <a16:creationId xmlns:a16="http://schemas.microsoft.com/office/drawing/2014/main" id="{110EFAE1-42CD-4EE8-A310-172EFA51C93A}"/>
                  </a:ext>
                </a:extLst>
              </p:cNvPr>
              <p:cNvSpPr>
                <a:spLocks noChangeAspect="1"/>
              </p:cNvSpPr>
              <p:nvPr/>
            </p:nvSpPr>
            <p:spPr>
              <a:xfrm>
                <a:off x="4481229"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1" name="타원 30">
                <a:extLst>
                  <a:ext uri="{FF2B5EF4-FFF2-40B4-BE49-F238E27FC236}">
                    <a16:creationId xmlns:a16="http://schemas.microsoft.com/office/drawing/2014/main" id="{D8698431-5676-486F-A9A9-5FE99A2CD60D}"/>
                  </a:ext>
                </a:extLst>
              </p:cNvPr>
              <p:cNvSpPr>
                <a:spLocks noChangeAspect="1"/>
              </p:cNvSpPr>
              <p:nvPr/>
            </p:nvSpPr>
            <p:spPr>
              <a:xfrm>
                <a:off x="2721342" y="502008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2" name="타원 31">
                <a:extLst>
                  <a:ext uri="{FF2B5EF4-FFF2-40B4-BE49-F238E27FC236}">
                    <a16:creationId xmlns:a16="http://schemas.microsoft.com/office/drawing/2014/main" id="{05E15537-F44E-4460-BAD1-DDDBFD6F39CA}"/>
                  </a:ext>
                </a:extLst>
              </p:cNvPr>
              <p:cNvSpPr>
                <a:spLocks noChangeAspect="1"/>
              </p:cNvSpPr>
              <p:nvPr/>
            </p:nvSpPr>
            <p:spPr>
              <a:xfrm>
                <a:off x="815862"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59545BD3-4478-4CB5-A2F6-D12D106E7DB9}"/>
                  </a:ext>
                </a:extLst>
              </p:cNvPr>
              <p:cNvSpPr>
                <a:spLocks noChangeAspect="1"/>
              </p:cNvSpPr>
              <p:nvPr/>
            </p:nvSpPr>
            <p:spPr>
              <a:xfrm>
                <a:off x="815862"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4" name="직선 연결선 33">
                <a:extLst>
                  <a:ext uri="{FF2B5EF4-FFF2-40B4-BE49-F238E27FC236}">
                    <a16:creationId xmlns:a16="http://schemas.microsoft.com/office/drawing/2014/main" id="{10838AF6-57DC-4497-A91C-70AD3ACD7225}"/>
                  </a:ext>
                </a:extLst>
              </p:cNvPr>
              <p:cNvCxnSpPr>
                <a:cxnSpLocks/>
                <a:stCxn id="28" idx="4"/>
                <a:endCxn id="4" idx="0"/>
              </p:cNvCxnSpPr>
              <p:nvPr/>
            </p:nvCxnSpPr>
            <p:spPr>
              <a:xfrm>
                <a:off x="3081342" y="2315006"/>
                <a:ext cx="0" cy="103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D0A251-654C-486B-BB4D-DE417300CE42}"/>
                  </a:ext>
                </a:extLst>
              </p:cNvPr>
              <p:cNvCxnSpPr>
                <a:cxnSpLocks/>
                <a:stCxn id="29" idx="3"/>
              </p:cNvCxnSpPr>
              <p:nvPr/>
            </p:nvCxnSpPr>
            <p:spPr>
              <a:xfrm flipH="1">
                <a:off x="3470223" y="3136697"/>
                <a:ext cx="1097635"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7731DF9-4179-46AE-8EFA-8F97E9EF641D}"/>
                  </a:ext>
                </a:extLst>
              </p:cNvPr>
              <p:cNvCxnSpPr>
                <a:cxnSpLocks/>
                <a:stCxn id="30" idx="1"/>
              </p:cNvCxnSpPr>
              <p:nvPr/>
            </p:nvCxnSpPr>
            <p:spPr>
              <a:xfrm flipH="1" flipV="1">
                <a:off x="3470223" y="3885682"/>
                <a:ext cx="1116448"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4F9E854-3629-4A65-AE35-F031102C55D5}"/>
                  </a:ext>
                </a:extLst>
              </p:cNvPr>
              <p:cNvCxnSpPr>
                <a:cxnSpLocks/>
                <a:stCxn id="31" idx="0"/>
                <a:endCxn id="4" idx="2"/>
              </p:cNvCxnSpPr>
              <p:nvPr/>
            </p:nvCxnSpPr>
            <p:spPr>
              <a:xfrm flipV="1">
                <a:off x="3081342" y="4067581"/>
                <a:ext cx="0" cy="95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C50B182-EAEB-4A5B-A66F-EFCCD046C840}"/>
                  </a:ext>
                </a:extLst>
              </p:cNvPr>
              <p:cNvCxnSpPr>
                <a:cxnSpLocks/>
                <a:stCxn id="32" idx="7"/>
              </p:cNvCxnSpPr>
              <p:nvPr/>
            </p:nvCxnSpPr>
            <p:spPr>
              <a:xfrm flipV="1">
                <a:off x="1430420" y="3885682"/>
                <a:ext cx="1230334"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97B144-2F39-48F2-9892-6B2EB395CF4B}"/>
                  </a:ext>
                </a:extLst>
              </p:cNvPr>
              <p:cNvCxnSpPr>
                <a:cxnSpLocks/>
                <a:stCxn id="33" idx="5"/>
              </p:cNvCxnSpPr>
              <p:nvPr/>
            </p:nvCxnSpPr>
            <p:spPr>
              <a:xfrm>
                <a:off x="1430420" y="3136697"/>
                <a:ext cx="1230334"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C5205BBA-1607-435D-8649-17F1A21992DD}"/>
              </a:ext>
            </a:extLst>
          </p:cNvPr>
          <p:cNvGrpSpPr>
            <a:grpSpLocks noChangeAspect="1"/>
          </p:cNvGrpSpPr>
          <p:nvPr/>
        </p:nvGrpSpPr>
        <p:grpSpPr>
          <a:xfrm>
            <a:off x="7524291" y="3223149"/>
            <a:ext cx="2821243" cy="3240000"/>
            <a:chOff x="6936818" y="1223646"/>
            <a:chExt cx="2209040" cy="2536928"/>
          </a:xfrm>
        </p:grpSpPr>
        <p:grpSp>
          <p:nvGrpSpPr>
            <p:cNvPr id="45" name="그룹 44">
              <a:extLst>
                <a:ext uri="{FF2B5EF4-FFF2-40B4-BE49-F238E27FC236}">
                  <a16:creationId xmlns:a16="http://schemas.microsoft.com/office/drawing/2014/main" id="{E8A731D6-BF26-4389-8288-3AF572B2AB83}"/>
                </a:ext>
              </a:extLst>
            </p:cNvPr>
            <p:cNvGrpSpPr>
              <a:grpSpLocks noChangeAspect="1"/>
            </p:cNvGrpSpPr>
            <p:nvPr/>
          </p:nvGrpSpPr>
          <p:grpSpPr>
            <a:xfrm>
              <a:off x="6936818" y="1223646"/>
              <a:ext cx="2209040" cy="2088000"/>
              <a:chOff x="6710718" y="1700448"/>
              <a:chExt cx="4385367" cy="4145080"/>
            </a:xfrm>
          </p:grpSpPr>
          <p:sp>
            <p:nvSpPr>
              <p:cNvPr id="5" name="타원 4">
                <a:extLst>
                  <a:ext uri="{FF2B5EF4-FFF2-40B4-BE49-F238E27FC236}">
                    <a16:creationId xmlns:a16="http://schemas.microsoft.com/office/drawing/2014/main" id="{A591F81B-18AE-461F-8C91-91B3CD86BB0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A714EB33-BC56-4C00-BC74-0C3114831756}"/>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07CE7AF9-A7CF-49DC-8BAB-33D5AFE8C9AD}"/>
                  </a:ext>
                </a:extLst>
              </p:cNvPr>
              <p:cNvSpPr>
                <a:spLocks noChangeAspect="1"/>
              </p:cNvSpPr>
              <p:nvPr/>
            </p:nvSpPr>
            <p:spPr>
              <a:xfrm>
                <a:off x="10376085"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4D8F630-3565-46AF-86D9-D4797CE5D089}"/>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B953D76F-02CE-425B-B14F-877338EDC1A1}"/>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10" name="타원 9">
                <a:extLst>
                  <a:ext uri="{FF2B5EF4-FFF2-40B4-BE49-F238E27FC236}">
                    <a16:creationId xmlns:a16="http://schemas.microsoft.com/office/drawing/2014/main" id="{79C1190A-C0B1-4BA0-AD9F-F7D4A2D634D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2DBF1B6-A059-4711-BC36-2DBBBC33900F}"/>
                  </a:ext>
                </a:extLst>
              </p:cNvPr>
              <p:cNvCxnSpPr>
                <a:cxnSpLocks/>
                <a:stCxn id="9" idx="0"/>
                <a:endCxn id="10"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BCED93C7-E3DC-44B0-A10A-6EFF4766A340}"/>
                  </a:ext>
                </a:extLst>
              </p:cNvPr>
              <p:cNvCxnSpPr>
                <a:cxnSpLocks/>
                <a:stCxn id="9" idx="5"/>
                <a:endCxn id="8"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32A6CE0D-5FEF-4722-A3CC-667A330257D8}"/>
                  </a:ext>
                </a:extLst>
              </p:cNvPr>
              <p:cNvCxnSpPr>
                <a:cxnSpLocks/>
                <a:stCxn id="5" idx="2"/>
                <a:endCxn id="10"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E1B7E3D-0FCF-475C-B160-906B52405C17}"/>
                  </a:ext>
                </a:extLst>
              </p:cNvPr>
              <p:cNvCxnSpPr>
                <a:cxnSpLocks/>
                <a:stCxn id="5" idx="6"/>
                <a:endCxn id="6"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EC85A56-55D6-40DC-B1B3-C54B60596289}"/>
                  </a:ext>
                </a:extLst>
              </p:cNvPr>
              <p:cNvCxnSpPr>
                <a:cxnSpLocks/>
                <a:stCxn id="6" idx="4"/>
                <a:endCxn id="7"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7D58298-8890-4CE2-80B8-8993CA73B748}"/>
                  </a:ext>
                </a:extLst>
              </p:cNvPr>
              <p:cNvCxnSpPr>
                <a:cxnSpLocks/>
                <a:stCxn id="7" idx="3"/>
                <a:endCxn id="8"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69A061-BFDC-4EEE-89EC-A4B262DB09BC}"/>
                  </a:ext>
                </a:extLst>
              </p:cNvPr>
              <p:cNvCxnSpPr>
                <a:cxnSpLocks/>
                <a:stCxn id="7" idx="1"/>
                <a:endCxn id="5"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8ACD6C9-D98F-4D55-BBF5-5BD8AAD22C50}"/>
                  </a:ext>
                </a:extLst>
              </p:cNvPr>
              <p:cNvCxnSpPr>
                <a:cxnSpLocks/>
                <a:stCxn id="8" idx="0"/>
                <a:endCxn id="5"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1B5BDCC-C33D-49D1-9E3D-54587AF59268}"/>
                  </a:ext>
                </a:extLst>
              </p:cNvPr>
              <p:cNvCxnSpPr>
                <a:cxnSpLocks/>
                <a:stCxn id="6" idx="2"/>
                <a:endCxn id="10"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20222E6-A473-4433-9F0F-7A9F6EBFA8CB}"/>
                  </a:ext>
                </a:extLst>
              </p:cNvPr>
              <p:cNvCxnSpPr>
                <a:cxnSpLocks/>
                <a:stCxn id="7" idx="1"/>
                <a:endCxn id="10"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FF9C0B8-D7EA-44B4-9000-67BAF8F5FDB3}"/>
                  </a:ext>
                </a:extLst>
              </p:cNvPr>
              <p:cNvCxnSpPr>
                <a:cxnSpLocks/>
                <a:stCxn id="8" idx="1"/>
                <a:endCxn id="10"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0DD057-F464-4DCE-B856-D45F4529A2D9}"/>
                  </a:ext>
                </a:extLst>
              </p:cNvPr>
              <p:cNvCxnSpPr>
                <a:cxnSpLocks/>
                <a:stCxn id="9" idx="6"/>
                <a:endCxn id="7"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7775FBC-C400-45D6-BA33-5FA2D26C18FA}"/>
                </a:ext>
              </a:extLst>
            </p:cNvPr>
            <p:cNvSpPr txBox="1"/>
            <p:nvPr/>
          </p:nvSpPr>
          <p:spPr>
            <a:xfrm>
              <a:off x="7195177" y="3378612"/>
              <a:ext cx="1633682" cy="381962"/>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grpSp>
      <p:graphicFrame>
        <p:nvGraphicFramePr>
          <p:cNvPr id="47" name="표 47">
            <a:extLst>
              <a:ext uri="{FF2B5EF4-FFF2-40B4-BE49-F238E27FC236}">
                <a16:creationId xmlns:a16="http://schemas.microsoft.com/office/drawing/2014/main" id="{84DF31CE-538B-45DE-82C0-B1607939B78E}"/>
              </a:ext>
            </a:extLst>
          </p:cNvPr>
          <p:cNvGraphicFramePr>
            <a:graphicFrameLocks noGrp="1"/>
          </p:cNvGraphicFramePr>
          <p:nvPr>
            <p:extLst>
              <p:ext uri="{D42A27DB-BD31-4B8C-83A1-F6EECF244321}">
                <p14:modId xmlns:p14="http://schemas.microsoft.com/office/powerpoint/2010/main" val="120196598"/>
              </p:ext>
            </p:extLst>
          </p:nvPr>
        </p:nvGraphicFramePr>
        <p:xfrm>
          <a:off x="367259" y="1092911"/>
          <a:ext cx="11459979" cy="1925320"/>
        </p:xfrm>
        <a:graphic>
          <a:graphicData uri="http://schemas.openxmlformats.org/drawingml/2006/table">
            <a:tbl>
              <a:tblPr firstRow="1" bandRow="1">
                <a:tableStyleId>{5C22544A-7EE6-4342-B048-85BDC9FD1C3A}</a:tableStyleId>
              </a:tblPr>
              <a:tblGrid>
                <a:gridCol w="736966">
                  <a:extLst>
                    <a:ext uri="{9D8B030D-6E8A-4147-A177-3AD203B41FA5}">
                      <a16:colId xmlns:a16="http://schemas.microsoft.com/office/drawing/2014/main" val="513183821"/>
                    </a:ext>
                  </a:extLst>
                </a:gridCol>
                <a:gridCol w="5053658">
                  <a:extLst>
                    <a:ext uri="{9D8B030D-6E8A-4147-A177-3AD203B41FA5}">
                      <a16:colId xmlns:a16="http://schemas.microsoft.com/office/drawing/2014/main" val="4161630568"/>
                    </a:ext>
                  </a:extLst>
                </a:gridCol>
                <a:gridCol w="5669355">
                  <a:extLst>
                    <a:ext uri="{9D8B030D-6E8A-4147-A177-3AD203B41FA5}">
                      <a16:colId xmlns:a16="http://schemas.microsoft.com/office/drawing/2014/main" val="2594206196"/>
                    </a:ext>
                  </a:extLst>
                </a:gridCol>
              </a:tblGrid>
              <a:tr h="0">
                <a:tc>
                  <a:txBody>
                    <a:bodyPr/>
                    <a:lstStyle/>
                    <a:p>
                      <a:pPr latinLnBrk="1"/>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0" dirty="0">
                          <a:solidFill>
                            <a:srgbClr val="262626"/>
                          </a:solidFill>
                        </a:rPr>
                        <a:t>클라이언트</a:t>
                      </a:r>
                      <a:r>
                        <a:rPr lang="en-US" altLang="ko-KR" sz="1400" b="0" dirty="0">
                          <a:solidFill>
                            <a:srgbClr val="262626"/>
                          </a:solidFill>
                        </a:rPr>
                        <a:t>-</a:t>
                      </a:r>
                      <a:r>
                        <a:rPr lang="ko-KR" altLang="en-US" sz="1400" b="0" dirty="0">
                          <a:solidFill>
                            <a:srgbClr val="262626"/>
                          </a:solidFill>
                        </a:rPr>
                        <a:t>서버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a:solidFill>
                            <a:srgbClr val="262626"/>
                          </a:solidFill>
                        </a:rPr>
                        <a:t>P2P Network</a:t>
                      </a:r>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2716"/>
                  </a:ext>
                </a:extLst>
              </a:tr>
              <a:tr h="370840">
                <a:tc>
                  <a:txBody>
                    <a:bodyPr/>
                    <a:lstStyle/>
                    <a:p>
                      <a:pPr algn="ctr" latinLnBrk="1"/>
                      <a:r>
                        <a:rPr lang="ko-KR" altLang="en-US" sz="1400" dirty="0">
                          <a:solidFill>
                            <a:srgbClr val="262626"/>
                          </a:solidFill>
                        </a:rPr>
                        <a:t>특징</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중앙집중</a:t>
                      </a:r>
                      <a:r>
                        <a:rPr lang="en-US" altLang="ko-KR" sz="1400" dirty="0">
                          <a:solidFill>
                            <a:schemeClr val="bg1">
                              <a:lumMod val="85000"/>
                            </a:schemeClr>
                          </a:solidFill>
                        </a:rPr>
                        <a:t>, </a:t>
                      </a:r>
                      <a:r>
                        <a:rPr lang="ko-KR" altLang="en-US" sz="1400" dirty="0">
                          <a:solidFill>
                            <a:schemeClr val="bg1">
                              <a:lumMod val="85000"/>
                            </a:schemeClr>
                          </a:solidFill>
                        </a:rPr>
                        <a:t>상이한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분산 노드</a:t>
                      </a:r>
                      <a:r>
                        <a:rPr lang="en-US" altLang="ko-KR" sz="1400" dirty="0">
                          <a:solidFill>
                            <a:schemeClr val="bg1">
                              <a:lumMod val="85000"/>
                            </a:schemeClr>
                          </a:solidFill>
                        </a:rPr>
                        <a:t>, </a:t>
                      </a:r>
                      <a:r>
                        <a:rPr lang="ko-KR" altLang="en-US" sz="1400" dirty="0">
                          <a:solidFill>
                            <a:schemeClr val="bg1">
                              <a:lumMod val="85000"/>
                            </a:schemeClr>
                          </a:solidFill>
                        </a:rPr>
                        <a:t>동등한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752794"/>
                  </a:ext>
                </a:extLst>
              </a:tr>
              <a:tr h="370840">
                <a:tc>
                  <a:txBody>
                    <a:bodyPr/>
                    <a:lstStyle/>
                    <a:p>
                      <a:pPr algn="ctr" latinLnBrk="1"/>
                      <a:r>
                        <a:rPr lang="ko-KR" altLang="en-US" sz="1400" dirty="0">
                          <a:solidFill>
                            <a:srgbClr val="262626"/>
                          </a:solidFill>
                        </a:rPr>
                        <a:t>장점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시스템 설계 및 유지보수 쉬움</a:t>
                      </a:r>
                      <a:endParaRPr lang="en-US" altLang="ko-KR" sz="1400" dirty="0">
                        <a:solidFill>
                          <a:schemeClr val="bg1">
                            <a:lumMod val="85000"/>
                          </a:schemeClr>
                        </a:solidFill>
                      </a:endParaRPr>
                    </a:p>
                    <a:p>
                      <a:pPr latinLnBrk="1"/>
                      <a:r>
                        <a:rPr lang="ko-KR" altLang="en-US" sz="1400" dirty="0">
                          <a:solidFill>
                            <a:schemeClr val="bg1">
                              <a:lumMod val="85000"/>
                            </a:schemeClr>
                          </a:solidFill>
                        </a:rPr>
                        <a:t>데이터 통일성</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노드의 자원과 네트워크 회선을 이용해 부하 분산</a:t>
                      </a:r>
                      <a:endParaRPr lang="en-US" altLang="ko-KR" sz="1400" dirty="0">
                        <a:solidFill>
                          <a:schemeClr val="bg1">
                            <a:lumMod val="85000"/>
                          </a:schemeClr>
                        </a:solidFill>
                      </a:endParaRPr>
                    </a:p>
                    <a:p>
                      <a:pPr latinLnBrk="1"/>
                      <a:r>
                        <a:rPr lang="ko-KR" altLang="en-US" sz="1400" dirty="0">
                          <a:solidFill>
                            <a:schemeClr val="bg1">
                              <a:lumMod val="85000"/>
                            </a:schemeClr>
                          </a:solidFill>
                        </a:rPr>
                        <a:t>노드가 증가해도 시스템 유지할 수 있는 확장성</a:t>
                      </a:r>
                      <a:endParaRPr lang="en-US" altLang="ko-KR"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915813"/>
                  </a:ext>
                </a:extLst>
              </a:tr>
              <a:tr h="370840">
                <a:tc>
                  <a:txBody>
                    <a:bodyPr/>
                    <a:lstStyle/>
                    <a:p>
                      <a:pPr algn="ctr" latinLnBrk="1"/>
                      <a:r>
                        <a:rPr lang="ko-KR" altLang="en-US" sz="1400" dirty="0">
                          <a:solidFill>
                            <a:srgbClr val="262626"/>
                          </a:solidFill>
                        </a:rPr>
                        <a:t>단점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400" dirty="0">
                          <a:solidFill>
                            <a:schemeClr val="bg1">
                              <a:lumMod val="85000"/>
                            </a:schemeClr>
                          </a:solidFill>
                        </a:rPr>
                        <a:t>SPOF(Single</a:t>
                      </a:r>
                      <a:r>
                        <a:rPr lang="ko-KR" altLang="en-US" sz="1400" dirty="0">
                          <a:solidFill>
                            <a:schemeClr val="bg1">
                              <a:lumMod val="85000"/>
                            </a:schemeClr>
                          </a:solidFill>
                        </a:rPr>
                        <a:t> </a:t>
                      </a:r>
                      <a:r>
                        <a:rPr lang="en-US" altLang="ko-KR" sz="1400" dirty="0">
                          <a:solidFill>
                            <a:schemeClr val="bg1">
                              <a:lumMod val="85000"/>
                            </a:schemeClr>
                          </a:solidFill>
                        </a:rPr>
                        <a:t>Point</a:t>
                      </a:r>
                      <a:r>
                        <a:rPr lang="ko-KR" altLang="en-US" sz="1400" dirty="0">
                          <a:solidFill>
                            <a:schemeClr val="bg1">
                              <a:lumMod val="85000"/>
                            </a:schemeClr>
                          </a:solidFill>
                        </a:rPr>
                        <a:t> </a:t>
                      </a:r>
                      <a:r>
                        <a:rPr lang="en-US" altLang="ko-KR" sz="1400" dirty="0">
                          <a:solidFill>
                            <a:schemeClr val="bg1">
                              <a:lumMod val="85000"/>
                            </a:schemeClr>
                          </a:solidFill>
                        </a:rPr>
                        <a:t>Of Failure) </a:t>
                      </a:r>
                      <a:r>
                        <a:rPr lang="ko-KR" altLang="en-US" sz="1400" dirty="0">
                          <a:solidFill>
                            <a:schemeClr val="bg1">
                              <a:lumMod val="85000"/>
                            </a:schemeClr>
                          </a:solidFill>
                        </a:rPr>
                        <a:t>문제</a:t>
                      </a:r>
                      <a:endParaRPr lang="en-US" altLang="ko-KR" sz="1400" dirty="0">
                        <a:solidFill>
                          <a:schemeClr val="bg1">
                            <a:lumMod val="85000"/>
                          </a:schemeClr>
                        </a:solidFill>
                      </a:endParaRPr>
                    </a:p>
                    <a:p>
                      <a:pPr latinLnBrk="1"/>
                      <a:r>
                        <a:rPr lang="ko-KR" altLang="en-US" sz="1400" dirty="0">
                          <a:solidFill>
                            <a:schemeClr val="bg1">
                              <a:lumMod val="85000"/>
                            </a:schemeClr>
                          </a:solidFill>
                        </a:rPr>
                        <a:t>다수 클라이언트 </a:t>
                      </a:r>
                      <a:r>
                        <a:rPr lang="ko-KR" altLang="en-US" sz="1400" dirty="0" err="1">
                          <a:solidFill>
                            <a:schemeClr val="bg1">
                              <a:lumMod val="85000"/>
                            </a:schemeClr>
                          </a:solidFill>
                        </a:rPr>
                        <a:t>접근시</a:t>
                      </a:r>
                      <a:r>
                        <a:rPr lang="ko-KR" altLang="en-US" sz="1400" dirty="0">
                          <a:solidFill>
                            <a:schemeClr val="bg1">
                              <a:lumMod val="85000"/>
                            </a:schemeClr>
                          </a:solidFill>
                        </a:rPr>
                        <a:t> </a:t>
                      </a:r>
                      <a:r>
                        <a:rPr lang="ko-KR" altLang="en-US" sz="1400" dirty="0" err="1">
                          <a:solidFill>
                            <a:schemeClr val="bg1">
                              <a:lumMod val="85000"/>
                            </a:schemeClr>
                          </a:solidFill>
                        </a:rPr>
                        <a:t>고사양</a:t>
                      </a:r>
                      <a:r>
                        <a:rPr lang="ko-KR" altLang="en-US" sz="1400" dirty="0">
                          <a:solidFill>
                            <a:schemeClr val="bg1">
                              <a:lumMod val="85000"/>
                            </a:schemeClr>
                          </a:solidFill>
                        </a:rPr>
                        <a:t> 서버 및 큰 대역폭 필요</a:t>
                      </a:r>
                    </a:p>
                    <a:p>
                      <a:pPr latinLnBrk="1"/>
                      <a:r>
                        <a:rPr lang="ko-KR" altLang="en-US" sz="1400" dirty="0">
                          <a:solidFill>
                            <a:schemeClr val="bg1">
                              <a:lumMod val="85000"/>
                            </a:schemeClr>
                          </a:solidFill>
                        </a:rPr>
                        <a:t>관리기관의 도덕적 헤이</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구축 및 다른 노드를 찾는 기능 설계에 많은 노력 필요</a:t>
                      </a:r>
                      <a:endParaRPr lang="en-US" altLang="ko-KR" sz="1400" dirty="0">
                        <a:solidFill>
                          <a:schemeClr val="bg1">
                            <a:lumMod val="85000"/>
                          </a:schemeClr>
                        </a:solidFill>
                      </a:endParaRPr>
                    </a:p>
                    <a:p>
                      <a:pPr latinLnBrk="1"/>
                      <a:r>
                        <a:rPr lang="ko-KR" altLang="en-US" sz="1400" dirty="0">
                          <a:solidFill>
                            <a:schemeClr val="bg1">
                              <a:lumMod val="85000"/>
                            </a:schemeClr>
                          </a:solidFill>
                        </a:rPr>
                        <a:t>네트워크 전송 시간으로 인한 동기화 문제 및 성능 저하 발생 쉬움</a:t>
                      </a:r>
                      <a:endParaRPr lang="en-US" altLang="ko-KR" sz="1400" dirty="0">
                        <a:solidFill>
                          <a:schemeClr val="bg1">
                            <a:lumMod val="85000"/>
                          </a:schemeClr>
                        </a:solidFill>
                      </a:endParaRPr>
                    </a:p>
                    <a:p>
                      <a:pPr latinLnBrk="1"/>
                      <a:endParaRPr lang="ko-KR" altLang="en-US"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88790"/>
                  </a:ext>
                </a:extLst>
              </a:tr>
            </a:tbl>
          </a:graphicData>
        </a:graphic>
      </p:graphicFrame>
    </p:spTree>
    <p:extLst>
      <p:ext uri="{BB962C8B-B14F-4D97-AF65-F5344CB8AC3E}">
        <p14:creationId xmlns:p14="http://schemas.microsoft.com/office/powerpoint/2010/main" val="382512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00000"/>
              </a:lnSpc>
              <a:buNone/>
            </a:pPr>
            <a:r>
              <a:rPr lang="ko-KR" altLang="en-US" sz="3000" b="1" dirty="0" err="1"/>
              <a:t>비트코인</a:t>
            </a:r>
            <a:r>
              <a:rPr lang="en-US" altLang="ko-KR" sz="3000" b="1" dirty="0"/>
              <a:t>, </a:t>
            </a:r>
            <a:r>
              <a:rPr lang="ko-KR" altLang="en-US" sz="3000" b="1" dirty="0"/>
              <a:t>이더리움 </a:t>
            </a:r>
            <a:r>
              <a:rPr lang="en-US" altLang="ko-KR" sz="3000" b="1" dirty="0"/>
              <a:t>P2P Network</a:t>
            </a:r>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비트코인</a:t>
            </a:r>
            <a:r>
              <a:rPr lang="en-US" altLang="ko-KR" dirty="0"/>
              <a:t>,</a:t>
            </a:r>
            <a:r>
              <a:rPr lang="ko-KR" altLang="en-US" dirty="0"/>
              <a:t>  이더리움 </a:t>
            </a:r>
            <a:r>
              <a:rPr lang="en-US" altLang="ko-KR" dirty="0"/>
              <a:t>]</a:t>
            </a:r>
            <a:endParaRPr lang="ko-KR" altLang="en-US" dirty="0"/>
          </a:p>
        </p:txBody>
      </p:sp>
      <p:graphicFrame>
        <p:nvGraphicFramePr>
          <p:cNvPr id="4" name="표 4">
            <a:extLst>
              <a:ext uri="{FF2B5EF4-FFF2-40B4-BE49-F238E27FC236}">
                <a16:creationId xmlns:a16="http://schemas.microsoft.com/office/drawing/2014/main" id="{14C71654-3BA7-49C1-BE9F-43716A34E6BB}"/>
              </a:ext>
            </a:extLst>
          </p:cNvPr>
          <p:cNvGraphicFramePr>
            <a:graphicFrameLocks noGrp="1"/>
          </p:cNvGraphicFramePr>
          <p:nvPr/>
        </p:nvGraphicFramePr>
        <p:xfrm>
          <a:off x="1679734" y="1746428"/>
          <a:ext cx="8835867" cy="2420772"/>
        </p:xfrm>
        <a:graphic>
          <a:graphicData uri="http://schemas.openxmlformats.org/drawingml/2006/table">
            <a:tbl>
              <a:tblPr firstRow="1" bandRow="1">
                <a:tableStyleId>{5C22544A-7EE6-4342-B048-85BDC9FD1C3A}</a:tableStyleId>
              </a:tblPr>
              <a:tblGrid>
                <a:gridCol w="2945289">
                  <a:extLst>
                    <a:ext uri="{9D8B030D-6E8A-4147-A177-3AD203B41FA5}">
                      <a16:colId xmlns:a16="http://schemas.microsoft.com/office/drawing/2014/main" val="4203557921"/>
                    </a:ext>
                  </a:extLst>
                </a:gridCol>
                <a:gridCol w="2945289">
                  <a:extLst>
                    <a:ext uri="{9D8B030D-6E8A-4147-A177-3AD203B41FA5}">
                      <a16:colId xmlns:a16="http://schemas.microsoft.com/office/drawing/2014/main" val="3317859620"/>
                    </a:ext>
                  </a:extLst>
                </a:gridCol>
                <a:gridCol w="2945289">
                  <a:extLst>
                    <a:ext uri="{9D8B030D-6E8A-4147-A177-3AD203B41FA5}">
                      <a16:colId xmlns:a16="http://schemas.microsoft.com/office/drawing/2014/main" val="4198811742"/>
                    </a:ext>
                  </a:extLst>
                </a:gridCol>
              </a:tblGrid>
              <a:tr h="806924">
                <a:tc>
                  <a:txBody>
                    <a:bodyPr/>
                    <a:lstStyle/>
                    <a:p>
                      <a:pPr algn="ctr" latinLnBrk="1"/>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en-US" altLang="ko-KR" sz="2500" b="1" baseline="0" dirty="0">
                          <a:solidFill>
                            <a:srgbClr val="3F3F3F"/>
                          </a:solidFill>
                          <a:latin typeface="Arial" panose="020B0604020202020204" pitchFamily="34" charset="0"/>
                        </a:rPr>
                        <a:t>P2P </a:t>
                      </a:r>
                      <a:r>
                        <a:rPr lang="ko-KR" altLang="en-US" sz="2500" b="1" baseline="0" dirty="0">
                          <a:solidFill>
                            <a:srgbClr val="3F3F3F"/>
                          </a:solidFill>
                          <a:latin typeface="Arial" panose="020B0604020202020204" pitchFamily="34" charset="0"/>
                        </a:rPr>
                        <a:t>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1" baseline="0" dirty="0">
                          <a:solidFill>
                            <a:srgbClr val="3F3F3F"/>
                          </a:solidFill>
                          <a:latin typeface="Arial" panose="020B0604020202020204" pitchFamily="34" charset="0"/>
                        </a:rPr>
                        <a:t>오버레이 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76459037"/>
                  </a:ext>
                </a:extLst>
              </a:tr>
              <a:tr h="806924">
                <a:tc>
                  <a:txBody>
                    <a:bodyPr/>
                    <a:lstStyle/>
                    <a:p>
                      <a:pPr algn="ctr" latinLnBrk="1"/>
                      <a:r>
                        <a:rPr lang="en-US" altLang="ko-KR" sz="2500" b="1" baseline="0" dirty="0" err="1">
                          <a:solidFill>
                            <a:srgbClr val="3F3F3F"/>
                          </a:solidFill>
                          <a:latin typeface="Arial" panose="020B0604020202020204" pitchFamily="34" charset="0"/>
                        </a:rPr>
                        <a:t>BitCoin</a:t>
                      </a:r>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4661238"/>
                  </a:ext>
                </a:extLst>
              </a:tr>
              <a:tr h="806924">
                <a:tc>
                  <a:txBody>
                    <a:bodyPr/>
                    <a:lstStyle/>
                    <a:p>
                      <a:pPr algn="ctr" latinLnBrk="1"/>
                      <a:r>
                        <a:rPr lang="ko-KR" altLang="en-US" sz="2500" b="1" baseline="0" dirty="0">
                          <a:solidFill>
                            <a:srgbClr val="3F3F3F"/>
                          </a:solidFill>
                          <a:latin typeface="Arial" panose="020B0604020202020204" pitchFamily="34" charset="0"/>
                        </a:rPr>
                        <a:t>이더리움</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0952360"/>
                  </a:ext>
                </a:extLst>
              </a:tr>
            </a:tbl>
          </a:graphicData>
        </a:graphic>
      </p:graphicFrame>
      <p:sp>
        <p:nvSpPr>
          <p:cNvPr id="5" name="타원 4">
            <a:extLst>
              <a:ext uri="{FF2B5EF4-FFF2-40B4-BE49-F238E27FC236}">
                <a16:creationId xmlns:a16="http://schemas.microsoft.com/office/drawing/2014/main" id="{158B7963-9214-4736-92E8-70F2AE6AA79C}"/>
              </a:ext>
            </a:extLst>
          </p:cNvPr>
          <p:cNvSpPr>
            <a:spLocks/>
          </p:cNvSpPr>
          <p:nvPr/>
        </p:nvSpPr>
        <p:spPr>
          <a:xfrm>
            <a:off x="6259668" y="452526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25B7DAC1-6BFC-403C-A40B-BB4E0B2BE223}"/>
              </a:ext>
            </a:extLst>
          </p:cNvPr>
          <p:cNvSpPr>
            <a:spLocks noChangeAspect="1"/>
          </p:cNvSpPr>
          <p:nvPr/>
        </p:nvSpPr>
        <p:spPr>
          <a:xfrm>
            <a:off x="5517446" y="578290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322500E2-A726-403F-8D10-520059610EF1}"/>
              </a:ext>
            </a:extLst>
          </p:cNvPr>
          <p:cNvSpPr>
            <a:spLocks noChangeAspect="1"/>
          </p:cNvSpPr>
          <p:nvPr/>
        </p:nvSpPr>
        <p:spPr>
          <a:xfrm>
            <a:off x="4277145"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702B48F-9EA0-40B9-8954-19F1B5DB4F5E}"/>
              </a:ext>
            </a:extLst>
          </p:cNvPr>
          <p:cNvSpPr>
            <a:spLocks noChangeAspect="1"/>
          </p:cNvSpPr>
          <p:nvPr/>
        </p:nvSpPr>
        <p:spPr>
          <a:xfrm>
            <a:off x="5028325" y="45705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F8B9AC10-E11D-495E-A92E-75BB449530F0}"/>
              </a:ext>
            </a:extLst>
          </p:cNvPr>
          <p:cNvSpPr>
            <a:spLocks noChangeAspect="1"/>
          </p:cNvSpPr>
          <p:nvPr/>
        </p:nvSpPr>
        <p:spPr>
          <a:xfrm>
            <a:off x="7071653"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927647D-BD9D-41B8-8C0A-72B39E220F52}"/>
              </a:ext>
            </a:extLst>
          </p:cNvPr>
          <p:cNvCxnSpPr>
            <a:stCxn id="7" idx="7"/>
            <a:endCxn id="8" idx="3"/>
          </p:cNvCxnSpPr>
          <p:nvPr/>
        </p:nvCxnSpPr>
        <p:spPr>
          <a:xfrm flipV="1">
            <a:off x="4672509" y="4965949"/>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990D955-06FC-4839-9492-56E02D54B86F}"/>
              </a:ext>
            </a:extLst>
          </p:cNvPr>
          <p:cNvCxnSpPr>
            <a:cxnSpLocks/>
            <a:stCxn id="7" idx="6"/>
            <a:endCxn id="6" idx="2"/>
          </p:cNvCxnSpPr>
          <p:nvPr/>
        </p:nvCxnSpPr>
        <p:spPr>
          <a:xfrm>
            <a:off x="4740343" y="5673729"/>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4D4D556-4145-4C7D-B29C-B87149186097}"/>
              </a:ext>
            </a:extLst>
          </p:cNvPr>
          <p:cNvCxnSpPr>
            <a:cxnSpLocks/>
            <a:stCxn id="8" idx="5"/>
            <a:endCxn id="6" idx="0"/>
          </p:cNvCxnSpPr>
          <p:nvPr/>
        </p:nvCxnSpPr>
        <p:spPr>
          <a:xfrm>
            <a:off x="5423689" y="4965949"/>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30797B-1383-4729-9DC6-4BC74D9A24C5}"/>
              </a:ext>
            </a:extLst>
          </p:cNvPr>
          <p:cNvCxnSpPr>
            <a:cxnSpLocks/>
            <a:stCxn id="8" idx="6"/>
            <a:endCxn id="5" idx="2"/>
          </p:cNvCxnSpPr>
          <p:nvPr/>
        </p:nvCxnSpPr>
        <p:spPr>
          <a:xfrm flipV="1">
            <a:off x="5491523" y="4756863"/>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0F33F1F-1752-40A5-9C01-445418FC204A}"/>
              </a:ext>
            </a:extLst>
          </p:cNvPr>
          <p:cNvCxnSpPr>
            <a:cxnSpLocks/>
            <a:stCxn id="6" idx="7"/>
            <a:endCxn id="5" idx="3"/>
          </p:cNvCxnSpPr>
          <p:nvPr/>
        </p:nvCxnSpPr>
        <p:spPr>
          <a:xfrm flipV="1">
            <a:off x="5912810" y="4920628"/>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1D679F2-5501-4AFB-9F51-9A22D127ED1E}"/>
              </a:ext>
            </a:extLst>
          </p:cNvPr>
          <p:cNvCxnSpPr>
            <a:cxnSpLocks/>
            <a:stCxn id="9" idx="1"/>
            <a:endCxn id="5" idx="5"/>
          </p:cNvCxnSpPr>
          <p:nvPr/>
        </p:nvCxnSpPr>
        <p:spPr>
          <a:xfrm flipH="1" flipV="1">
            <a:off x="6655032" y="4920628"/>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46F0DE2-1888-4926-A755-763CB2708F3C}"/>
              </a:ext>
            </a:extLst>
          </p:cNvPr>
          <p:cNvCxnSpPr>
            <a:cxnSpLocks/>
            <a:stCxn id="9" idx="2"/>
            <a:endCxn id="6" idx="6"/>
          </p:cNvCxnSpPr>
          <p:nvPr/>
        </p:nvCxnSpPr>
        <p:spPr>
          <a:xfrm flipH="1">
            <a:off x="5980644" y="5673729"/>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377E21B2-A565-4BF6-AB37-04836D10B366}"/>
              </a:ext>
            </a:extLst>
          </p:cNvPr>
          <p:cNvSpPr>
            <a:spLocks noChangeAspect="1"/>
          </p:cNvSpPr>
          <p:nvPr/>
        </p:nvSpPr>
        <p:spPr>
          <a:xfrm>
            <a:off x="7467017" y="448428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8" name="직선 연결선 17">
            <a:extLst>
              <a:ext uri="{FF2B5EF4-FFF2-40B4-BE49-F238E27FC236}">
                <a16:creationId xmlns:a16="http://schemas.microsoft.com/office/drawing/2014/main" id="{630CEB62-D2D9-4961-A926-0EC10CFAEBE1}"/>
              </a:ext>
            </a:extLst>
          </p:cNvPr>
          <p:cNvCxnSpPr>
            <a:cxnSpLocks/>
            <a:stCxn id="17" idx="2"/>
            <a:endCxn id="5" idx="6"/>
          </p:cNvCxnSpPr>
          <p:nvPr/>
        </p:nvCxnSpPr>
        <p:spPr>
          <a:xfrm flipH="1">
            <a:off x="6722866" y="4715887"/>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19C61A09-FE39-465A-A998-7A58B262E569}"/>
              </a:ext>
            </a:extLst>
          </p:cNvPr>
          <p:cNvCxnSpPr>
            <a:cxnSpLocks/>
            <a:stCxn id="17" idx="3"/>
            <a:endCxn id="9" idx="0"/>
          </p:cNvCxnSpPr>
          <p:nvPr/>
        </p:nvCxnSpPr>
        <p:spPr>
          <a:xfrm flipH="1">
            <a:off x="7303252" y="4879652"/>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5199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4DC4802-853E-443B-9970-26F9BE427D1C}"/>
              </a:ext>
            </a:extLst>
          </p:cNvPr>
          <p:cNvSpPr>
            <a:spLocks noGrp="1"/>
          </p:cNvSpPr>
          <p:nvPr>
            <p:ph idx="1"/>
          </p:nvPr>
        </p:nvSpPr>
        <p:spPr>
          <a:xfrm>
            <a:off x="241299" y="674860"/>
            <a:ext cx="6529000" cy="6030740"/>
          </a:xfrm>
        </p:spPr>
        <p:txBody>
          <a:bodyPr>
            <a:normAutofit/>
          </a:bodyPr>
          <a:lstStyle/>
          <a:p>
            <a:pPr indent="0">
              <a:buNone/>
            </a:pPr>
            <a:r>
              <a:rPr lang="ko-KR" altLang="en-US" sz="2200" b="1" dirty="0" err="1">
                <a:solidFill>
                  <a:srgbClr val="00C8EB"/>
                </a:solidFill>
              </a:rPr>
              <a:t>퓨어</a:t>
            </a:r>
            <a:r>
              <a:rPr lang="ko-KR" altLang="en-US" sz="2200" b="1" dirty="0">
                <a:solidFill>
                  <a:srgbClr val="00C8EB"/>
                </a:solidFill>
              </a:rPr>
              <a:t> </a:t>
            </a:r>
            <a:r>
              <a:rPr lang="en-US" altLang="ko-KR" sz="2200" b="1" dirty="0">
                <a:solidFill>
                  <a:srgbClr val="00C8EB"/>
                </a:solidFill>
              </a:rPr>
              <a:t>P2P</a:t>
            </a:r>
            <a:r>
              <a:rPr lang="en-US" altLang="ko-KR" sz="2200" b="1" dirty="0"/>
              <a:t> (Pure</a:t>
            </a:r>
            <a:r>
              <a:rPr lang="ko-KR" altLang="en-US" sz="2200" b="1" dirty="0"/>
              <a:t> </a:t>
            </a:r>
            <a:r>
              <a:rPr lang="en-US" altLang="ko-KR" sz="2200" b="1" dirty="0"/>
              <a:t>P2P)</a:t>
            </a:r>
          </a:p>
          <a:p>
            <a:pPr marL="144000"/>
            <a:r>
              <a:rPr lang="ko-KR" altLang="en-US" sz="1800" dirty="0"/>
              <a:t>모든 노드가 동등한 입장에서 네트워크에 연결</a:t>
            </a:r>
            <a:endParaRPr lang="en-US" altLang="ko-KR" sz="1800" dirty="0"/>
          </a:p>
          <a:p>
            <a:pPr marL="144000"/>
            <a:r>
              <a:rPr lang="ko-KR" altLang="en-US" sz="1800" dirty="0"/>
              <a:t>장점 </a:t>
            </a:r>
            <a:r>
              <a:rPr lang="en-US" altLang="ko-KR" sz="1800" dirty="0"/>
              <a:t>: </a:t>
            </a:r>
            <a:r>
              <a:rPr lang="ko-KR" altLang="en-US" sz="1800" dirty="0"/>
              <a:t>새로운 노드 추가 등 확장성 높음</a:t>
            </a:r>
            <a:endParaRPr lang="en-US" altLang="ko-KR" sz="1800" dirty="0"/>
          </a:p>
          <a:p>
            <a:pPr marL="144000"/>
            <a:r>
              <a:rPr lang="ko-KR" altLang="en-US" sz="1800" dirty="0"/>
              <a:t>단점</a:t>
            </a:r>
            <a:r>
              <a:rPr lang="en-US" altLang="ko-KR" sz="1800" dirty="0"/>
              <a:t>: </a:t>
            </a:r>
            <a:r>
              <a:rPr lang="ko-KR" altLang="en-US" sz="1800" dirty="0"/>
              <a:t>시스템 전반을 설계하고 관리하기 어려움</a:t>
            </a:r>
            <a:endParaRPr lang="en-US" altLang="ko-KR" sz="1800" dirty="0"/>
          </a:p>
          <a:p>
            <a:pPr marL="144000"/>
            <a:r>
              <a:rPr lang="ko-KR" altLang="en-US" sz="1800" dirty="0"/>
              <a:t>단점 </a:t>
            </a:r>
            <a:r>
              <a:rPr lang="en-US" altLang="ko-KR" sz="1800" dirty="0"/>
              <a:t>: </a:t>
            </a:r>
            <a:r>
              <a:rPr lang="ko-KR" altLang="en-US" sz="1800" dirty="0"/>
              <a:t>다른 노드들을 발견 및 탐색할 수 있는 알고리즘 구현 필요</a:t>
            </a:r>
            <a:endParaRPr lang="en-US" altLang="ko-KR" sz="1800" dirty="0"/>
          </a:p>
          <a:p>
            <a:pPr marL="144000"/>
            <a:r>
              <a:rPr lang="ko-KR" altLang="en-US" sz="1800" dirty="0" err="1"/>
              <a:t>비트코인</a:t>
            </a:r>
            <a:r>
              <a:rPr lang="en-US" altLang="ko-KR" sz="1800" dirty="0"/>
              <a:t>, </a:t>
            </a:r>
            <a:r>
              <a:rPr lang="ko-KR" altLang="en-US" sz="1800" dirty="0"/>
              <a:t>이더리움 </a:t>
            </a:r>
            <a:endParaRPr lang="en-US" altLang="ko-KR" sz="1800" dirty="0"/>
          </a:p>
          <a:p>
            <a:pPr indent="0">
              <a:buNone/>
            </a:pPr>
            <a:endParaRPr lang="en-US" altLang="ko-KR" sz="1900" dirty="0"/>
          </a:p>
          <a:p>
            <a:pPr indent="0">
              <a:buFont typeface="Arial" panose="020B0604020202020204" pitchFamily="34" charset="0"/>
              <a:buNone/>
            </a:pPr>
            <a:r>
              <a:rPr lang="ko-KR" altLang="en-US" sz="2200" b="1" dirty="0"/>
              <a:t>하이브리드 </a:t>
            </a:r>
            <a:r>
              <a:rPr lang="en-US" altLang="ko-KR" sz="2200" b="1" dirty="0"/>
              <a:t>P2P (Hybrid P2P)</a:t>
            </a:r>
          </a:p>
          <a:p>
            <a:pPr marL="144000"/>
            <a:r>
              <a:rPr lang="ko-KR" altLang="en-US" sz="1800" dirty="0"/>
              <a:t>노드 탐색을 위해 인덱스 서버를 활용</a:t>
            </a:r>
            <a:endParaRPr lang="en-US" altLang="ko-KR" sz="1800" dirty="0"/>
          </a:p>
          <a:p>
            <a:pPr marL="144000"/>
            <a:r>
              <a:rPr lang="ko-KR" altLang="en-US" sz="1800" dirty="0"/>
              <a:t>각 노드가 보유한 데이터의 정보가 인덱스 서버에 기록</a:t>
            </a:r>
            <a:br>
              <a:rPr lang="en-US" altLang="ko-KR" sz="1800" dirty="0"/>
            </a:br>
            <a:r>
              <a:rPr lang="ko-KR" altLang="en-US" sz="1800" dirty="0"/>
              <a:t>노드들의 검색 및 발견 등을 인덱스 서버를 통함</a:t>
            </a:r>
            <a:endParaRPr lang="en-US" altLang="ko-KR" sz="1800" dirty="0"/>
          </a:p>
          <a:p>
            <a:pPr marL="144000"/>
            <a:r>
              <a:rPr lang="ko-KR" altLang="en-US" sz="1800" dirty="0"/>
              <a:t>데이터는 노드들간 직접 주고 받음</a:t>
            </a:r>
            <a:endParaRPr lang="en-US" altLang="ko-KR" sz="1800" dirty="0"/>
          </a:p>
          <a:p>
            <a:pPr marL="144000"/>
            <a:r>
              <a:rPr lang="ko-KR" altLang="en-US" sz="1800" dirty="0"/>
              <a:t>장점</a:t>
            </a:r>
            <a:r>
              <a:rPr lang="en-US" altLang="ko-KR" sz="1800" dirty="0"/>
              <a:t>: </a:t>
            </a:r>
            <a:r>
              <a:rPr lang="ko-KR" altLang="en-US" sz="1800" dirty="0"/>
              <a:t>클라이언트</a:t>
            </a:r>
            <a:r>
              <a:rPr lang="en-US" altLang="ko-KR" sz="1800" dirty="0"/>
              <a:t>-</a:t>
            </a:r>
            <a:r>
              <a:rPr lang="ko-KR" altLang="en-US" sz="1800" dirty="0"/>
              <a:t>서버 처럼 설계와 관리가 용이</a:t>
            </a:r>
            <a:endParaRPr lang="en-US" altLang="ko-KR" sz="1800" dirty="0"/>
          </a:p>
          <a:p>
            <a:pPr marL="144000"/>
            <a:r>
              <a:rPr lang="ko-KR" altLang="en-US" sz="1800" dirty="0"/>
              <a:t>단점</a:t>
            </a:r>
            <a:r>
              <a:rPr lang="en-US" altLang="ko-KR" sz="1800" dirty="0"/>
              <a:t>: </a:t>
            </a:r>
            <a:r>
              <a:rPr lang="ko-KR" altLang="en-US" sz="1800" dirty="0"/>
              <a:t>확장성이 떨어짐</a:t>
            </a:r>
            <a:endParaRPr lang="en-US" altLang="ko-KR" sz="1800" dirty="0"/>
          </a:p>
          <a:p>
            <a:pPr indent="0">
              <a:buNone/>
            </a:pPr>
            <a:endParaRPr lang="en-US" altLang="ko-KR" sz="1800" dirty="0"/>
          </a:p>
          <a:p>
            <a:pPr marL="342900" indent="-342900"/>
            <a:endParaRPr lang="ko-KR" altLang="en-US" dirty="0"/>
          </a:p>
        </p:txBody>
      </p:sp>
      <p:sp>
        <p:nvSpPr>
          <p:cNvPr id="3" name="제목 2">
            <a:extLst>
              <a:ext uri="{FF2B5EF4-FFF2-40B4-BE49-F238E27FC236}">
                <a16:creationId xmlns:a16="http://schemas.microsoft.com/office/drawing/2014/main" id="{A6EEA239-A9EE-4E41-AFF6-E1585300833E}"/>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a:t>
            </a:r>
            <a:r>
              <a:rPr lang="ko-KR" altLang="en-US" dirty="0"/>
              <a:t>와 하이브리드 </a:t>
            </a:r>
            <a:r>
              <a:rPr lang="en-US" altLang="ko-KR" dirty="0"/>
              <a:t>P2P</a:t>
            </a:r>
            <a:r>
              <a:rPr lang="ko-KR" altLang="en-US" dirty="0"/>
              <a:t> </a:t>
            </a:r>
            <a:r>
              <a:rPr lang="en-US" altLang="ko-KR" dirty="0"/>
              <a:t>]</a:t>
            </a:r>
            <a:endParaRPr lang="ko-KR" altLang="en-US" dirty="0"/>
          </a:p>
        </p:txBody>
      </p:sp>
      <p:grpSp>
        <p:nvGrpSpPr>
          <p:cNvPr id="29" name="그룹 28">
            <a:extLst>
              <a:ext uri="{FF2B5EF4-FFF2-40B4-BE49-F238E27FC236}">
                <a16:creationId xmlns:a16="http://schemas.microsoft.com/office/drawing/2014/main" id="{52003A8A-5337-4286-B2B0-A6D4F4B7F0E9}"/>
              </a:ext>
            </a:extLst>
          </p:cNvPr>
          <p:cNvGrpSpPr>
            <a:grpSpLocks noChangeAspect="1"/>
          </p:cNvGrpSpPr>
          <p:nvPr/>
        </p:nvGrpSpPr>
        <p:grpSpPr>
          <a:xfrm>
            <a:off x="7232610" y="666436"/>
            <a:ext cx="2552624" cy="2880000"/>
            <a:chOff x="6936818" y="1223646"/>
            <a:chExt cx="2209040" cy="2492352"/>
          </a:xfrm>
        </p:grpSpPr>
        <p:grpSp>
          <p:nvGrpSpPr>
            <p:cNvPr id="30" name="그룹 29">
              <a:extLst>
                <a:ext uri="{FF2B5EF4-FFF2-40B4-BE49-F238E27FC236}">
                  <a16:creationId xmlns:a16="http://schemas.microsoft.com/office/drawing/2014/main" id="{44A80518-001E-4DDD-9351-CF064E75D859}"/>
                </a:ext>
              </a:extLst>
            </p:cNvPr>
            <p:cNvGrpSpPr>
              <a:grpSpLocks noChangeAspect="1"/>
            </p:cNvGrpSpPr>
            <p:nvPr/>
          </p:nvGrpSpPr>
          <p:grpSpPr>
            <a:xfrm>
              <a:off x="6936818" y="1223646"/>
              <a:ext cx="2209040" cy="2088000"/>
              <a:chOff x="6710718" y="1700448"/>
              <a:chExt cx="4385367" cy="4145080"/>
            </a:xfrm>
          </p:grpSpPr>
          <p:sp>
            <p:nvSpPr>
              <p:cNvPr id="32" name="타원 31">
                <a:extLst>
                  <a:ext uri="{FF2B5EF4-FFF2-40B4-BE49-F238E27FC236}">
                    <a16:creationId xmlns:a16="http://schemas.microsoft.com/office/drawing/2014/main" id="{D5F02CB9-7EB3-44EC-BD4D-DFD40898907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3D821DDB-91E0-4024-B828-8884C1BE78E2}"/>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222B9599-7091-4852-8D23-C2FECBCD732E}"/>
                  </a:ext>
                </a:extLst>
              </p:cNvPr>
              <p:cNvSpPr>
                <a:spLocks noChangeAspect="1"/>
              </p:cNvSpPr>
              <p:nvPr/>
            </p:nvSpPr>
            <p:spPr>
              <a:xfrm>
                <a:off x="10376086" y="4233701"/>
                <a:ext cx="719999"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960DD4F5-8C2D-485E-83E1-85489AA0F0A1}"/>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6" name="타원 35">
                <a:extLst>
                  <a:ext uri="{FF2B5EF4-FFF2-40B4-BE49-F238E27FC236}">
                    <a16:creationId xmlns:a16="http://schemas.microsoft.com/office/drawing/2014/main" id="{BF69EED6-68F8-4E41-893A-6996A8741417}"/>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42CA0224-20E0-41A7-B6BC-EE894BAF7A7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21CA772B-9D39-4628-B475-3162F4D91513}"/>
                  </a:ext>
                </a:extLst>
              </p:cNvPr>
              <p:cNvCxnSpPr>
                <a:cxnSpLocks/>
                <a:stCxn id="36" idx="0"/>
                <a:endCxn id="37"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DCC246-B1A8-49A8-BB30-D89083F66DAB}"/>
                  </a:ext>
                </a:extLst>
              </p:cNvPr>
              <p:cNvCxnSpPr>
                <a:cxnSpLocks/>
                <a:stCxn id="36" idx="5"/>
                <a:endCxn id="35"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DBB4181-6C59-49D5-99F5-4BDBD895B1CB}"/>
                  </a:ext>
                </a:extLst>
              </p:cNvPr>
              <p:cNvCxnSpPr>
                <a:cxnSpLocks/>
                <a:stCxn id="32" idx="2"/>
                <a:endCxn id="37"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FCA4472-DF1E-4B1C-B9FB-A283D19A8CCE}"/>
                  </a:ext>
                </a:extLst>
              </p:cNvPr>
              <p:cNvCxnSpPr>
                <a:cxnSpLocks/>
                <a:stCxn id="32" idx="6"/>
                <a:endCxn id="33"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AC068F7-5CEB-4CFB-9193-AB5C08780837}"/>
                  </a:ext>
                </a:extLst>
              </p:cNvPr>
              <p:cNvCxnSpPr>
                <a:cxnSpLocks/>
                <a:stCxn id="33" idx="4"/>
                <a:endCxn id="34"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020FF1D-CBAA-4F97-8F1B-47A147AE6470}"/>
                  </a:ext>
                </a:extLst>
              </p:cNvPr>
              <p:cNvCxnSpPr>
                <a:cxnSpLocks/>
                <a:stCxn id="34" idx="3"/>
                <a:endCxn id="35"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B90F415-6D87-4DBF-9DEA-A6CCA24D6823}"/>
                  </a:ext>
                </a:extLst>
              </p:cNvPr>
              <p:cNvCxnSpPr>
                <a:cxnSpLocks/>
                <a:stCxn id="34" idx="1"/>
                <a:endCxn id="32"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46049939-BECD-479F-B63D-D8BFF56C850A}"/>
                  </a:ext>
                </a:extLst>
              </p:cNvPr>
              <p:cNvCxnSpPr>
                <a:cxnSpLocks/>
                <a:stCxn id="36" idx="7"/>
                <a:endCxn id="32" idx="4"/>
              </p:cNvCxnSpPr>
              <p:nvPr/>
            </p:nvCxnSpPr>
            <p:spPr>
              <a:xfrm flipV="1">
                <a:off x="7325276" y="2420448"/>
                <a:ext cx="1643427"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A876FB0-57D7-45AA-B835-721DAAB65BE7}"/>
                  </a:ext>
                </a:extLst>
              </p:cNvPr>
              <p:cNvCxnSpPr>
                <a:cxnSpLocks/>
                <a:stCxn id="35" idx="0"/>
                <a:endCxn id="32"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29A7047C-89CD-431E-8A0D-122426EFD6DC}"/>
                  </a:ext>
                </a:extLst>
              </p:cNvPr>
              <p:cNvCxnSpPr>
                <a:cxnSpLocks/>
                <a:stCxn id="33" idx="2"/>
                <a:endCxn id="37"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26B1F92-8D87-4A40-A615-E9E4E29E0F15}"/>
                  </a:ext>
                </a:extLst>
              </p:cNvPr>
              <p:cNvCxnSpPr>
                <a:cxnSpLocks/>
                <a:stCxn id="34" idx="1"/>
                <a:endCxn id="37"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599D92E-D485-4349-A85D-0FDD8C03DFF6}"/>
                  </a:ext>
                </a:extLst>
              </p:cNvPr>
              <p:cNvCxnSpPr>
                <a:cxnSpLocks/>
                <a:stCxn id="35" idx="1"/>
                <a:endCxn id="37"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F2D72C5B-F9E2-4A09-BCCE-4B16F49D7120}"/>
                  </a:ext>
                </a:extLst>
              </p:cNvPr>
              <p:cNvCxnSpPr>
                <a:cxnSpLocks/>
                <a:stCxn id="36" idx="6"/>
                <a:endCxn id="34"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65BCFD4-5682-4F6D-953B-83259851F655}"/>
                  </a:ext>
                </a:extLst>
              </p:cNvPr>
              <p:cNvCxnSpPr>
                <a:cxnSpLocks/>
                <a:stCxn id="35" idx="7"/>
                <a:endCxn id="33" idx="3"/>
              </p:cNvCxnSpPr>
              <p:nvPr/>
            </p:nvCxnSpPr>
            <p:spPr>
              <a:xfrm flipV="1">
                <a:off x="9223261" y="3242139"/>
                <a:ext cx="1239453"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0007FF5-9E51-45DD-AB40-02EF13FA1A34}"/>
                  </a:ext>
                </a:extLst>
              </p:cNvPr>
              <p:cNvCxnSpPr>
                <a:cxnSpLocks/>
                <a:stCxn id="36" idx="7"/>
                <a:endCxn id="33" idx="2"/>
              </p:cNvCxnSpPr>
              <p:nvPr/>
            </p:nvCxnSpPr>
            <p:spPr>
              <a:xfrm flipV="1">
                <a:off x="7325276" y="2987581"/>
                <a:ext cx="3031996"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675DB5E-84A0-4BC4-8085-8A2558B02D49}"/>
                </a:ext>
              </a:extLst>
            </p:cNvPr>
            <p:cNvSpPr txBox="1"/>
            <p:nvPr/>
          </p:nvSpPr>
          <p:spPr>
            <a:xfrm>
              <a:off x="7487539" y="3378612"/>
              <a:ext cx="1048959" cy="337386"/>
            </a:xfrm>
            <a:prstGeom prst="rect">
              <a:avLst/>
            </a:prstGeom>
            <a:noFill/>
          </p:spPr>
          <p:txBody>
            <a:bodyPr wrap="none" rtlCol="0">
              <a:spAutoFit/>
            </a:bodyPr>
            <a:lstStyle/>
            <a:p>
              <a:pPr algn="ctr"/>
              <a:r>
                <a:rPr lang="en-US" altLang="ko-KR" sz="2200" dirty="0">
                  <a:solidFill>
                    <a:schemeClr val="bg1">
                      <a:lumMod val="85000"/>
                    </a:schemeClr>
                  </a:solidFill>
                </a:rPr>
                <a:t>Pure P2p</a:t>
              </a:r>
              <a:endParaRPr lang="ko-KR" altLang="en-US" sz="2200" dirty="0">
                <a:solidFill>
                  <a:schemeClr val="bg1">
                    <a:lumMod val="85000"/>
                  </a:schemeClr>
                </a:solidFill>
              </a:endParaRPr>
            </a:p>
          </p:txBody>
        </p:sp>
      </p:grpSp>
      <p:grpSp>
        <p:nvGrpSpPr>
          <p:cNvPr id="100" name="그룹 99">
            <a:extLst>
              <a:ext uri="{FF2B5EF4-FFF2-40B4-BE49-F238E27FC236}">
                <a16:creationId xmlns:a16="http://schemas.microsoft.com/office/drawing/2014/main" id="{35880481-9A16-4D05-9A65-441CB10E7845}"/>
              </a:ext>
            </a:extLst>
          </p:cNvPr>
          <p:cNvGrpSpPr>
            <a:grpSpLocks noChangeAspect="1"/>
          </p:cNvGrpSpPr>
          <p:nvPr/>
        </p:nvGrpSpPr>
        <p:grpSpPr>
          <a:xfrm>
            <a:off x="7230815" y="3754218"/>
            <a:ext cx="4091388" cy="2880491"/>
            <a:chOff x="7185842" y="3388357"/>
            <a:chExt cx="4637239" cy="3264791"/>
          </a:xfrm>
        </p:grpSpPr>
        <p:sp>
          <p:nvSpPr>
            <p:cNvPr id="56" name="타원 55">
              <a:extLst>
                <a:ext uri="{FF2B5EF4-FFF2-40B4-BE49-F238E27FC236}">
                  <a16:creationId xmlns:a16="http://schemas.microsoft.com/office/drawing/2014/main" id="{F230DBF9-F62E-4765-BAD8-9E7759CCB97B}"/>
                </a:ext>
              </a:extLst>
            </p:cNvPr>
            <p:cNvSpPr>
              <a:spLocks noChangeAspect="1"/>
            </p:cNvSpPr>
            <p:nvPr/>
          </p:nvSpPr>
          <p:spPr>
            <a:xfrm>
              <a:off x="8406875" y="341259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7" name="타원 56">
              <a:extLst>
                <a:ext uri="{FF2B5EF4-FFF2-40B4-BE49-F238E27FC236}">
                  <a16:creationId xmlns:a16="http://schemas.microsoft.com/office/drawing/2014/main" id="{73041CCD-F9BB-47C1-A9F4-1D345824A1B5}"/>
                </a:ext>
              </a:extLst>
            </p:cNvPr>
            <p:cNvSpPr>
              <a:spLocks/>
            </p:cNvSpPr>
            <p:nvPr/>
          </p:nvSpPr>
          <p:spPr>
            <a:xfrm>
              <a:off x="9531784"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8" name="타원 57">
              <a:extLst>
                <a:ext uri="{FF2B5EF4-FFF2-40B4-BE49-F238E27FC236}">
                  <a16:creationId xmlns:a16="http://schemas.microsoft.com/office/drawing/2014/main" id="{27135187-D628-43E7-B1B2-D27C982B4ED4}"/>
                </a:ext>
              </a:extLst>
            </p:cNvPr>
            <p:cNvSpPr>
              <a:spLocks noChangeAspect="1"/>
            </p:cNvSpPr>
            <p:nvPr/>
          </p:nvSpPr>
          <p:spPr>
            <a:xfrm>
              <a:off x="9543887"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9" name="타원 58">
              <a:extLst>
                <a:ext uri="{FF2B5EF4-FFF2-40B4-BE49-F238E27FC236}">
                  <a16:creationId xmlns:a16="http://schemas.microsoft.com/office/drawing/2014/main" id="{65D409A9-8DE2-4072-8DBD-2D72BDD20766}"/>
                </a:ext>
              </a:extLst>
            </p:cNvPr>
            <p:cNvSpPr>
              <a:spLocks noChangeAspect="1"/>
            </p:cNvSpPr>
            <p:nvPr/>
          </p:nvSpPr>
          <p:spPr>
            <a:xfrm>
              <a:off x="8406875" y="56160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0" name="타원 59">
              <a:extLst>
                <a:ext uri="{FF2B5EF4-FFF2-40B4-BE49-F238E27FC236}">
                  <a16:creationId xmlns:a16="http://schemas.microsoft.com/office/drawing/2014/main" id="{98E2D605-3161-4DD0-AE3C-EBB3DEECD301}"/>
                </a:ext>
              </a:extLst>
            </p:cNvPr>
            <p:cNvSpPr>
              <a:spLocks noChangeAspect="1"/>
            </p:cNvSpPr>
            <p:nvPr/>
          </p:nvSpPr>
          <p:spPr>
            <a:xfrm>
              <a:off x="7185842"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93E1F8A-8F55-42B3-AA36-5E69B0F15E37}"/>
                </a:ext>
              </a:extLst>
            </p:cNvPr>
            <p:cNvSpPr>
              <a:spLocks noChangeAspect="1"/>
            </p:cNvSpPr>
            <p:nvPr/>
          </p:nvSpPr>
          <p:spPr>
            <a:xfrm>
              <a:off x="7185842"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5" name="TextBox 54">
              <a:extLst>
                <a:ext uri="{FF2B5EF4-FFF2-40B4-BE49-F238E27FC236}">
                  <a16:creationId xmlns:a16="http://schemas.microsoft.com/office/drawing/2014/main" id="{8A02E0F0-FC72-4E56-86CB-143874105998}"/>
                </a:ext>
              </a:extLst>
            </p:cNvPr>
            <p:cNvSpPr txBox="1"/>
            <p:nvPr/>
          </p:nvSpPr>
          <p:spPr>
            <a:xfrm>
              <a:off x="7328818" y="6164774"/>
              <a:ext cx="2460402" cy="488374"/>
            </a:xfrm>
            <a:prstGeom prst="rect">
              <a:avLst/>
            </a:prstGeom>
            <a:noFill/>
          </p:spPr>
          <p:txBody>
            <a:bodyPr wrap="none" rtlCol="0">
              <a:spAutoFit/>
            </a:bodyPr>
            <a:lstStyle/>
            <a:p>
              <a:pPr algn="ctr"/>
              <a:r>
                <a:rPr lang="ko-KR" altLang="en-US" sz="2200" dirty="0">
                  <a:solidFill>
                    <a:schemeClr val="bg1">
                      <a:lumMod val="85000"/>
                    </a:schemeClr>
                  </a:solidFill>
                </a:rPr>
                <a:t>하이브리드 </a:t>
              </a:r>
              <a:r>
                <a:rPr lang="en-US" altLang="ko-KR" sz="2200" dirty="0">
                  <a:solidFill>
                    <a:schemeClr val="bg1">
                      <a:lumMod val="85000"/>
                    </a:schemeClr>
                  </a:solidFill>
                </a:rPr>
                <a:t>P2P</a:t>
              </a:r>
              <a:endParaRPr lang="ko-KR" altLang="en-US" sz="2200" dirty="0">
                <a:solidFill>
                  <a:schemeClr val="bg1">
                    <a:lumMod val="85000"/>
                  </a:schemeClr>
                </a:solidFill>
              </a:endParaRPr>
            </a:p>
          </p:txBody>
        </p:sp>
        <p:pic>
          <p:nvPicPr>
            <p:cNvPr id="77" name="내용 개체 틀 27">
              <a:extLst>
                <a:ext uri="{FF2B5EF4-FFF2-40B4-BE49-F238E27FC236}">
                  <a16:creationId xmlns:a16="http://schemas.microsoft.com/office/drawing/2014/main" id="{50A2A74F-6C6E-4E03-87D5-EFEAA872D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291" y="3804622"/>
              <a:ext cx="408844" cy="408844"/>
            </a:xfrm>
            <a:prstGeom prst="rect">
              <a:avLst/>
            </a:prstGeom>
          </p:spPr>
        </p:pic>
        <p:sp>
          <p:nvSpPr>
            <p:cNvPr id="78" name="TextBox 77">
              <a:extLst>
                <a:ext uri="{FF2B5EF4-FFF2-40B4-BE49-F238E27FC236}">
                  <a16:creationId xmlns:a16="http://schemas.microsoft.com/office/drawing/2014/main" id="{4EE6EF85-595E-4EE4-9AB6-F9F8A168EB19}"/>
                </a:ext>
              </a:extLst>
            </p:cNvPr>
            <p:cNvSpPr txBox="1"/>
            <p:nvPr/>
          </p:nvSpPr>
          <p:spPr>
            <a:xfrm>
              <a:off x="10529137" y="3388357"/>
              <a:ext cx="1293944" cy="369332"/>
            </a:xfrm>
            <a:prstGeom prst="rect">
              <a:avLst/>
            </a:prstGeom>
            <a:noFill/>
          </p:spPr>
          <p:txBody>
            <a:bodyPr wrap="none" rtlCol="0">
              <a:spAutoFit/>
            </a:bodyPr>
            <a:lstStyle/>
            <a:p>
              <a:r>
                <a:rPr lang="en-US" altLang="ko-KR" dirty="0">
                  <a:solidFill>
                    <a:schemeClr val="bg1">
                      <a:lumMod val="85000"/>
                    </a:schemeClr>
                  </a:solidFill>
                </a:rPr>
                <a:t>Index</a:t>
              </a:r>
              <a:r>
                <a:rPr lang="ko-KR" altLang="en-US" dirty="0">
                  <a:solidFill>
                    <a:schemeClr val="bg1">
                      <a:lumMod val="85000"/>
                    </a:schemeClr>
                  </a:solidFill>
                </a:rPr>
                <a:t> 서버</a:t>
              </a:r>
            </a:p>
          </p:txBody>
        </p:sp>
        <p:cxnSp>
          <p:nvCxnSpPr>
            <p:cNvPr id="83" name="직선 연결선 82">
              <a:extLst>
                <a:ext uri="{FF2B5EF4-FFF2-40B4-BE49-F238E27FC236}">
                  <a16:creationId xmlns:a16="http://schemas.microsoft.com/office/drawing/2014/main" id="{3AA7C035-0367-4723-A8C6-68DC6E370E51}"/>
                </a:ext>
              </a:extLst>
            </p:cNvPr>
            <p:cNvCxnSpPr>
              <a:cxnSpLocks/>
              <a:stCxn id="57" idx="7"/>
              <a:endCxn id="77" idx="1"/>
            </p:cNvCxnSpPr>
            <p:nvPr/>
          </p:nvCxnSpPr>
          <p:spPr>
            <a:xfrm flipV="1">
              <a:off x="9927148" y="4009044"/>
              <a:ext cx="961143" cy="678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E5548FE-AC56-4D94-B079-81253F9C25D8}"/>
                </a:ext>
              </a:extLst>
            </p:cNvPr>
            <p:cNvSpPr txBox="1"/>
            <p:nvPr/>
          </p:nvSpPr>
          <p:spPr>
            <a:xfrm>
              <a:off x="9886783" y="4238512"/>
              <a:ext cx="1733167" cy="369332"/>
            </a:xfrm>
            <a:prstGeom prst="rect">
              <a:avLst/>
            </a:prstGeom>
            <a:noFill/>
          </p:spPr>
          <p:txBody>
            <a:bodyPr wrap="none" rtlCol="0">
              <a:spAutoFit/>
            </a:bodyPr>
            <a:lstStyle/>
            <a:p>
              <a:r>
                <a:rPr lang="en-US" altLang="ko-KR" dirty="0">
                  <a:solidFill>
                    <a:schemeClr val="bg1">
                      <a:lumMod val="85000"/>
                    </a:schemeClr>
                  </a:solidFill>
                </a:rPr>
                <a:t>① </a:t>
              </a:r>
              <a:r>
                <a:rPr lang="ko-KR" altLang="en-US" dirty="0">
                  <a:solidFill>
                    <a:schemeClr val="bg1">
                      <a:lumMod val="85000"/>
                    </a:schemeClr>
                  </a:solidFill>
                </a:rPr>
                <a:t>인덱스 정보</a:t>
              </a:r>
            </a:p>
          </p:txBody>
        </p:sp>
        <p:cxnSp>
          <p:nvCxnSpPr>
            <p:cNvPr id="90" name="직선 연결선 89">
              <a:extLst>
                <a:ext uri="{FF2B5EF4-FFF2-40B4-BE49-F238E27FC236}">
                  <a16:creationId xmlns:a16="http://schemas.microsoft.com/office/drawing/2014/main" id="{0290A9ED-9E68-4F1E-80F3-11B912865B46}"/>
                </a:ext>
              </a:extLst>
            </p:cNvPr>
            <p:cNvCxnSpPr>
              <a:cxnSpLocks/>
              <a:stCxn id="57" idx="3"/>
              <a:endCxn id="59" idx="0"/>
            </p:cNvCxnSpPr>
            <p:nvPr/>
          </p:nvCxnSpPr>
          <p:spPr>
            <a:xfrm flipH="1">
              <a:off x="8638474" y="4404408"/>
              <a:ext cx="961144" cy="121164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7DB9A48-0332-4691-80DD-7E7C6A0DAE6B}"/>
                </a:ext>
              </a:extLst>
            </p:cNvPr>
            <p:cNvSpPr txBox="1"/>
            <p:nvPr/>
          </p:nvSpPr>
          <p:spPr>
            <a:xfrm>
              <a:off x="7662886" y="4542240"/>
              <a:ext cx="1430200" cy="369332"/>
            </a:xfrm>
            <a:prstGeom prst="rect">
              <a:avLst/>
            </a:prstGeom>
            <a:noFill/>
          </p:spPr>
          <p:txBody>
            <a:bodyPr wrap="none" rtlCol="0">
              <a:spAutoFit/>
            </a:bodyPr>
            <a:lstStyle/>
            <a:p>
              <a:r>
                <a:rPr lang="en-US" altLang="ko-KR" dirty="0">
                  <a:solidFill>
                    <a:schemeClr val="bg1">
                      <a:lumMod val="85000"/>
                    </a:schemeClr>
                  </a:solidFill>
                </a:rPr>
                <a:t>② P2P </a:t>
              </a:r>
              <a:r>
                <a:rPr lang="ko-KR" altLang="en-US" dirty="0">
                  <a:solidFill>
                    <a:schemeClr val="bg1">
                      <a:lumMod val="85000"/>
                    </a:schemeClr>
                  </a:solidFill>
                </a:rPr>
                <a:t>통신</a:t>
              </a:r>
            </a:p>
          </p:txBody>
        </p:sp>
      </p:grpSp>
    </p:spTree>
    <p:extLst>
      <p:ext uri="{BB962C8B-B14F-4D97-AF65-F5344CB8AC3E}">
        <p14:creationId xmlns:p14="http://schemas.microsoft.com/office/powerpoint/2010/main" val="2032338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9F8188-EE65-4045-85B0-B5AABDC76D90}"/>
              </a:ext>
            </a:extLst>
          </p:cNvPr>
          <p:cNvSpPr>
            <a:spLocks noGrp="1"/>
          </p:cNvSpPr>
          <p:nvPr>
            <p:ph idx="1"/>
          </p:nvPr>
        </p:nvSpPr>
        <p:spPr>
          <a:xfrm>
            <a:off x="241299" y="674860"/>
            <a:ext cx="11683999" cy="3006553"/>
          </a:xfrm>
        </p:spPr>
        <p:txBody>
          <a:bodyPr/>
          <a:lstStyle/>
          <a:p>
            <a:pPr indent="0">
              <a:buNone/>
            </a:pPr>
            <a:r>
              <a:rPr lang="ko-KR" altLang="en-US" sz="2200" dirty="0" err="1"/>
              <a:t>퓨어</a:t>
            </a:r>
            <a:r>
              <a:rPr lang="ko-KR" altLang="en-US" sz="2200" dirty="0"/>
              <a:t> </a:t>
            </a:r>
            <a:r>
              <a:rPr lang="en-US" altLang="ko-KR" sz="2200" dirty="0"/>
              <a:t>P2P</a:t>
            </a:r>
            <a:r>
              <a:rPr lang="ko-KR" altLang="en-US" sz="2200" dirty="0"/>
              <a:t>은 중앙서버 없이  노드 탐색 실현을 위해 프로그램 수준의 네트워크 구축 필요</a:t>
            </a:r>
            <a:endParaRPr lang="en-US" altLang="ko-KR" sz="2200" dirty="0"/>
          </a:p>
          <a:p>
            <a:pPr indent="0">
              <a:buNone/>
            </a:pPr>
            <a:r>
              <a:rPr lang="ko-KR" altLang="en-US" sz="2200" b="1" dirty="0"/>
              <a:t>오버레이 네트워크</a:t>
            </a:r>
            <a:r>
              <a:rPr lang="en-US" altLang="ko-KR" sz="2200" b="1" dirty="0"/>
              <a:t>(Overlay Network)</a:t>
            </a:r>
          </a:p>
          <a:p>
            <a:pPr lvl="1"/>
            <a:r>
              <a:rPr lang="ko-KR" altLang="en-US" sz="2000" dirty="0"/>
              <a:t>물리</a:t>
            </a:r>
            <a:r>
              <a:rPr lang="en-US" altLang="ko-KR" sz="2000" dirty="0"/>
              <a:t> </a:t>
            </a:r>
            <a:r>
              <a:rPr lang="ko-KR" altLang="en-US" sz="2000" dirty="0"/>
              <a:t>네트워크 위에 성립되는 가상의 네트워크</a:t>
            </a:r>
            <a:endParaRPr lang="en-US" altLang="ko-KR" sz="2000" dirty="0"/>
          </a:p>
          <a:p>
            <a:pPr lvl="1"/>
            <a:r>
              <a:rPr lang="ko-KR" altLang="en-US" sz="2000" dirty="0"/>
              <a:t>노드와 노드간 경로로 구성돼 실제 네트워크와 다른 네트워크 토폴로지 구성</a:t>
            </a:r>
            <a:endParaRPr lang="en-US" altLang="ko-KR" sz="2000" dirty="0"/>
          </a:p>
          <a:p>
            <a:pPr lvl="1"/>
            <a:r>
              <a:rPr lang="ko-KR" altLang="en-US" sz="2000" dirty="0"/>
              <a:t>토폴로지와 노드의 검색방법 따른 분류</a:t>
            </a:r>
            <a:endParaRPr lang="en-US" altLang="ko-KR" sz="2000" dirty="0"/>
          </a:p>
          <a:p>
            <a:pPr lvl="2"/>
            <a:r>
              <a:rPr lang="ko-KR" altLang="en-US" sz="1800" dirty="0"/>
              <a:t>비구조화 오버레이</a:t>
            </a:r>
            <a:endParaRPr lang="en-US" altLang="ko-KR" sz="1800" dirty="0"/>
          </a:p>
          <a:p>
            <a:pPr lvl="2"/>
            <a:r>
              <a:rPr lang="ko-KR" altLang="en-US" sz="1800" dirty="0"/>
              <a:t>구조화 오버레이</a:t>
            </a:r>
            <a:endParaRPr lang="en-US" altLang="ko-KR" sz="1800" dirty="0"/>
          </a:p>
          <a:p>
            <a:endParaRPr lang="en-US" altLang="ko-KR" dirty="0"/>
          </a:p>
        </p:txBody>
      </p:sp>
      <p:sp>
        <p:nvSpPr>
          <p:cNvPr id="3" name="제목 2">
            <a:extLst>
              <a:ext uri="{FF2B5EF4-FFF2-40B4-BE49-F238E27FC236}">
                <a16:creationId xmlns:a16="http://schemas.microsoft.com/office/drawing/2014/main" id="{C667A5F9-69A4-49FB-80CE-A070C9601BA7}"/>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89037D4A-9E30-413F-BC9C-BB05C8697D0A}"/>
              </a:ext>
            </a:extLst>
          </p:cNvPr>
          <p:cNvSpPr>
            <a:spLocks noChangeAspect="1"/>
          </p:cNvSpPr>
          <p:nvPr/>
        </p:nvSpPr>
        <p:spPr>
          <a:xfrm>
            <a:off x="493156" y="47135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5" name="타원 4">
            <a:extLst>
              <a:ext uri="{FF2B5EF4-FFF2-40B4-BE49-F238E27FC236}">
                <a16:creationId xmlns:a16="http://schemas.microsoft.com/office/drawing/2014/main" id="{A7B9A237-6F0E-477D-A74F-11B381853519}"/>
              </a:ext>
            </a:extLst>
          </p:cNvPr>
          <p:cNvSpPr>
            <a:spLocks noChangeAspect="1"/>
          </p:cNvSpPr>
          <p:nvPr/>
        </p:nvSpPr>
        <p:spPr>
          <a:xfrm>
            <a:off x="1224763" y="543813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6" name="타원 5">
            <a:extLst>
              <a:ext uri="{FF2B5EF4-FFF2-40B4-BE49-F238E27FC236}">
                <a16:creationId xmlns:a16="http://schemas.microsoft.com/office/drawing/2014/main" id="{00EDC457-70AE-454D-90EF-D3697AEFA26C}"/>
              </a:ext>
            </a:extLst>
          </p:cNvPr>
          <p:cNvSpPr>
            <a:spLocks noChangeAspect="1"/>
          </p:cNvSpPr>
          <p:nvPr/>
        </p:nvSpPr>
        <p:spPr>
          <a:xfrm>
            <a:off x="1687961" y="37506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7" name="타원 6">
            <a:extLst>
              <a:ext uri="{FF2B5EF4-FFF2-40B4-BE49-F238E27FC236}">
                <a16:creationId xmlns:a16="http://schemas.microsoft.com/office/drawing/2014/main" id="{2C2AA850-5986-42C0-9419-2281919F82AE}"/>
              </a:ext>
            </a:extLst>
          </p:cNvPr>
          <p:cNvSpPr>
            <a:spLocks noChangeAspect="1"/>
          </p:cNvSpPr>
          <p:nvPr/>
        </p:nvSpPr>
        <p:spPr>
          <a:xfrm>
            <a:off x="2972568" y="53225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D</a:t>
            </a:r>
            <a:endParaRPr lang="ko-KR" altLang="en-US" sz="3000" dirty="0">
              <a:latin typeface="Arial" panose="020B0604020202020204" pitchFamily="34" charset="0"/>
            </a:endParaRPr>
          </a:p>
        </p:txBody>
      </p:sp>
      <p:sp>
        <p:nvSpPr>
          <p:cNvPr id="8" name="타원 7">
            <a:extLst>
              <a:ext uri="{FF2B5EF4-FFF2-40B4-BE49-F238E27FC236}">
                <a16:creationId xmlns:a16="http://schemas.microsoft.com/office/drawing/2014/main" id="{585ED4DC-D537-4A22-964A-C380826505F1}"/>
              </a:ext>
            </a:extLst>
          </p:cNvPr>
          <p:cNvSpPr>
            <a:spLocks noChangeAspect="1"/>
          </p:cNvSpPr>
          <p:nvPr/>
        </p:nvSpPr>
        <p:spPr>
          <a:xfrm>
            <a:off x="3375826" y="36541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pic>
        <p:nvPicPr>
          <p:cNvPr id="14" name="그래픽 13" descr="서버 단색으로 채워진">
            <a:extLst>
              <a:ext uri="{FF2B5EF4-FFF2-40B4-BE49-F238E27FC236}">
                <a16:creationId xmlns:a16="http://schemas.microsoft.com/office/drawing/2014/main" id="{DEB09202-A30C-4FEA-8488-26D87940D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33" y="4476209"/>
            <a:ext cx="468000" cy="468000"/>
          </a:xfrm>
          <a:prstGeom prst="rect">
            <a:avLst/>
          </a:prstGeom>
        </p:spPr>
      </p:pic>
      <p:pic>
        <p:nvPicPr>
          <p:cNvPr id="15" name="그래픽 14" descr="서버 단색으로 채워진">
            <a:extLst>
              <a:ext uri="{FF2B5EF4-FFF2-40B4-BE49-F238E27FC236}">
                <a16:creationId xmlns:a16="http://schemas.microsoft.com/office/drawing/2014/main" id="{2A087693-E37E-41AB-AB24-7274177E2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4094" y="4384041"/>
            <a:ext cx="468000" cy="468000"/>
          </a:xfrm>
          <a:prstGeom prst="rect">
            <a:avLst/>
          </a:prstGeom>
        </p:spPr>
      </p:pic>
      <p:cxnSp>
        <p:nvCxnSpPr>
          <p:cNvPr id="19" name="직선 연결선 18">
            <a:extLst>
              <a:ext uri="{FF2B5EF4-FFF2-40B4-BE49-F238E27FC236}">
                <a16:creationId xmlns:a16="http://schemas.microsoft.com/office/drawing/2014/main" id="{E3B76442-B9D0-411F-8D32-AC14E1DA2566}"/>
              </a:ext>
            </a:extLst>
          </p:cNvPr>
          <p:cNvCxnSpPr>
            <a:stCxn id="4" idx="6"/>
            <a:endCxn id="14" idx="1"/>
          </p:cNvCxnSpPr>
          <p:nvPr/>
        </p:nvCxnSpPr>
        <p:spPr>
          <a:xfrm flipV="1">
            <a:off x="956354" y="4710209"/>
            <a:ext cx="560979" cy="23489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095ACBA-8BC6-49D1-9263-6C14F6769B49}"/>
              </a:ext>
            </a:extLst>
          </p:cNvPr>
          <p:cNvCxnSpPr>
            <a:cxnSpLocks/>
            <a:stCxn id="6" idx="4"/>
            <a:endCxn id="14" idx="0"/>
          </p:cNvCxnSpPr>
          <p:nvPr/>
        </p:nvCxnSpPr>
        <p:spPr>
          <a:xfrm flipH="1">
            <a:off x="1751333" y="4213883"/>
            <a:ext cx="168227" cy="2623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914904F2-048A-45FD-B711-DB7B0CD53844}"/>
              </a:ext>
            </a:extLst>
          </p:cNvPr>
          <p:cNvCxnSpPr>
            <a:cxnSpLocks/>
            <a:stCxn id="5" idx="0"/>
            <a:endCxn id="14" idx="2"/>
          </p:cNvCxnSpPr>
          <p:nvPr/>
        </p:nvCxnSpPr>
        <p:spPr>
          <a:xfrm flipV="1">
            <a:off x="1456362" y="4944209"/>
            <a:ext cx="294971" cy="4939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FB3CFE1-9033-479D-B4BA-023B0C720755}"/>
              </a:ext>
            </a:extLst>
          </p:cNvPr>
          <p:cNvCxnSpPr>
            <a:cxnSpLocks/>
            <a:stCxn id="15" idx="1"/>
            <a:endCxn id="14" idx="3"/>
          </p:cNvCxnSpPr>
          <p:nvPr/>
        </p:nvCxnSpPr>
        <p:spPr>
          <a:xfrm flipH="1">
            <a:off x="1985333" y="4618041"/>
            <a:ext cx="658761" cy="921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CA754C59-E3A9-44C4-A55F-FCFE1B410844}"/>
              </a:ext>
            </a:extLst>
          </p:cNvPr>
          <p:cNvCxnSpPr>
            <a:cxnSpLocks/>
            <a:stCxn id="7" idx="0"/>
            <a:endCxn id="15" idx="2"/>
          </p:cNvCxnSpPr>
          <p:nvPr/>
        </p:nvCxnSpPr>
        <p:spPr>
          <a:xfrm flipH="1" flipV="1">
            <a:off x="2878094" y="4852041"/>
            <a:ext cx="326073" cy="4704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5C27FEC-7E50-4AB8-B9A6-0289B7CAF690}"/>
              </a:ext>
            </a:extLst>
          </p:cNvPr>
          <p:cNvCxnSpPr>
            <a:cxnSpLocks/>
            <a:stCxn id="8" idx="3"/>
            <a:endCxn id="15" idx="0"/>
          </p:cNvCxnSpPr>
          <p:nvPr/>
        </p:nvCxnSpPr>
        <p:spPr>
          <a:xfrm flipH="1">
            <a:off x="2878094" y="4049513"/>
            <a:ext cx="565566" cy="33452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CAC27D-021F-43EC-9DD8-259F4C6898D4}"/>
              </a:ext>
            </a:extLst>
          </p:cNvPr>
          <p:cNvSpPr txBox="1"/>
          <p:nvPr/>
        </p:nvSpPr>
        <p:spPr>
          <a:xfrm>
            <a:off x="1444720" y="6063285"/>
            <a:ext cx="1976823" cy="430887"/>
          </a:xfrm>
          <a:prstGeom prst="rect">
            <a:avLst/>
          </a:prstGeom>
          <a:noFill/>
        </p:spPr>
        <p:txBody>
          <a:bodyPr wrap="none" rtlCol="0">
            <a:spAutoFit/>
          </a:bodyPr>
          <a:lstStyle/>
          <a:p>
            <a:r>
              <a:rPr lang="ko-KR" altLang="en-US" sz="2200" dirty="0">
                <a:solidFill>
                  <a:schemeClr val="bg1">
                    <a:lumMod val="85000"/>
                  </a:schemeClr>
                </a:solidFill>
              </a:rPr>
              <a:t>물리</a:t>
            </a:r>
            <a:r>
              <a:rPr lang="en-US" altLang="ko-KR" sz="2200" dirty="0">
                <a:solidFill>
                  <a:schemeClr val="bg1">
                    <a:lumMod val="85000"/>
                  </a:schemeClr>
                </a:solidFill>
              </a:rPr>
              <a:t> </a:t>
            </a:r>
            <a:r>
              <a:rPr lang="ko-KR" altLang="en-US" sz="2200" dirty="0">
                <a:solidFill>
                  <a:schemeClr val="bg1">
                    <a:lumMod val="85000"/>
                  </a:schemeClr>
                </a:solidFill>
              </a:rPr>
              <a:t>네트워크</a:t>
            </a:r>
          </a:p>
        </p:txBody>
      </p:sp>
      <p:sp>
        <p:nvSpPr>
          <p:cNvPr id="37" name="TextBox 36">
            <a:extLst>
              <a:ext uri="{FF2B5EF4-FFF2-40B4-BE49-F238E27FC236}">
                <a16:creationId xmlns:a16="http://schemas.microsoft.com/office/drawing/2014/main" id="{7E7C0940-523C-41CF-BAB5-62960FCACCEC}"/>
              </a:ext>
            </a:extLst>
          </p:cNvPr>
          <p:cNvSpPr txBox="1"/>
          <p:nvPr/>
        </p:nvSpPr>
        <p:spPr>
          <a:xfrm>
            <a:off x="5533210" y="4110762"/>
            <a:ext cx="1128834" cy="1246495"/>
          </a:xfrm>
          <a:prstGeom prst="rect">
            <a:avLst/>
          </a:prstGeom>
          <a:noFill/>
        </p:spPr>
        <p:txBody>
          <a:bodyPr wrap="none" rtlCol="0">
            <a:spAutoFit/>
          </a:bodyPr>
          <a:lstStyle/>
          <a:p>
            <a:pPr algn="ctr"/>
            <a:r>
              <a:rPr lang="en-US" altLang="ko-KR" sz="2500" dirty="0">
                <a:solidFill>
                  <a:schemeClr val="bg1">
                    <a:lumMod val="85000"/>
                  </a:schemeClr>
                </a:solidFill>
              </a:rPr>
              <a:t>A ↔ B</a:t>
            </a:r>
          </a:p>
          <a:p>
            <a:pPr algn="ctr"/>
            <a:r>
              <a:rPr lang="en-US" altLang="ko-KR" sz="2500" dirty="0">
                <a:solidFill>
                  <a:schemeClr val="bg1">
                    <a:lumMod val="85000"/>
                  </a:schemeClr>
                </a:solidFill>
              </a:rPr>
              <a:t>A ↔ E</a:t>
            </a:r>
            <a:endParaRPr lang="ko-KR" altLang="en-US" sz="2500" dirty="0">
              <a:solidFill>
                <a:schemeClr val="bg1">
                  <a:lumMod val="85000"/>
                </a:schemeClr>
              </a:solidFill>
            </a:endParaRPr>
          </a:p>
          <a:p>
            <a:pPr algn="ctr"/>
            <a:r>
              <a:rPr lang="en-US" altLang="ko-KR" sz="2500" dirty="0">
                <a:solidFill>
                  <a:schemeClr val="bg1">
                    <a:lumMod val="85000"/>
                  </a:schemeClr>
                </a:solidFill>
              </a:rPr>
              <a:t>A ↔ C</a:t>
            </a:r>
            <a:endParaRPr lang="ko-KR" altLang="en-US" sz="2500" dirty="0">
              <a:solidFill>
                <a:schemeClr val="bg1">
                  <a:lumMod val="85000"/>
                </a:schemeClr>
              </a:solidFill>
            </a:endParaRPr>
          </a:p>
        </p:txBody>
      </p:sp>
      <p:sp>
        <p:nvSpPr>
          <p:cNvPr id="38" name="타원 37">
            <a:extLst>
              <a:ext uri="{FF2B5EF4-FFF2-40B4-BE49-F238E27FC236}">
                <a16:creationId xmlns:a16="http://schemas.microsoft.com/office/drawing/2014/main" id="{E32BC154-9B35-47F1-98C4-9AD841B5573B}"/>
              </a:ext>
            </a:extLst>
          </p:cNvPr>
          <p:cNvSpPr>
            <a:spLocks noChangeAspect="1"/>
          </p:cNvSpPr>
          <p:nvPr/>
        </p:nvSpPr>
        <p:spPr>
          <a:xfrm>
            <a:off x="8233456" y="4235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39" name="타원 38">
            <a:extLst>
              <a:ext uri="{FF2B5EF4-FFF2-40B4-BE49-F238E27FC236}">
                <a16:creationId xmlns:a16="http://schemas.microsoft.com/office/drawing/2014/main" id="{67CB563B-8845-430B-9A96-0542E1B33D49}"/>
              </a:ext>
            </a:extLst>
          </p:cNvPr>
          <p:cNvSpPr>
            <a:spLocks noChangeAspect="1"/>
          </p:cNvSpPr>
          <p:nvPr/>
        </p:nvSpPr>
        <p:spPr>
          <a:xfrm>
            <a:off x="9196662" y="5064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40" name="타원 39">
            <a:extLst>
              <a:ext uri="{FF2B5EF4-FFF2-40B4-BE49-F238E27FC236}">
                <a16:creationId xmlns:a16="http://schemas.microsoft.com/office/drawing/2014/main" id="{42AA5687-830A-4CBB-8794-7C5E6227ADE9}"/>
              </a:ext>
            </a:extLst>
          </p:cNvPr>
          <p:cNvSpPr>
            <a:spLocks noChangeAspect="1"/>
          </p:cNvSpPr>
          <p:nvPr/>
        </p:nvSpPr>
        <p:spPr>
          <a:xfrm>
            <a:off x="9196662" y="34828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41" name="타원 40">
            <a:extLst>
              <a:ext uri="{FF2B5EF4-FFF2-40B4-BE49-F238E27FC236}">
                <a16:creationId xmlns:a16="http://schemas.microsoft.com/office/drawing/2014/main" id="{9D5AF7E2-42DD-467C-A0EC-93157C6A3753}"/>
              </a:ext>
            </a:extLst>
          </p:cNvPr>
          <p:cNvSpPr>
            <a:spLocks noChangeAspect="1"/>
          </p:cNvSpPr>
          <p:nvPr/>
        </p:nvSpPr>
        <p:spPr>
          <a:xfrm>
            <a:off x="9891459" y="42470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cxnSp>
        <p:nvCxnSpPr>
          <p:cNvPr id="42" name="직선 연결선 41">
            <a:extLst>
              <a:ext uri="{FF2B5EF4-FFF2-40B4-BE49-F238E27FC236}">
                <a16:creationId xmlns:a16="http://schemas.microsoft.com/office/drawing/2014/main" id="{F7EF4E34-33F7-44C3-9F8A-C74406B24B38}"/>
              </a:ext>
            </a:extLst>
          </p:cNvPr>
          <p:cNvCxnSpPr>
            <a:cxnSpLocks/>
            <a:stCxn id="40" idx="3"/>
            <a:endCxn id="38" idx="7"/>
          </p:cNvCxnSpPr>
          <p:nvPr/>
        </p:nvCxnSpPr>
        <p:spPr>
          <a:xfrm flipH="1">
            <a:off x="8628820" y="3878181"/>
            <a:ext cx="635676" cy="4251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2182C151-44B5-4022-9F7D-6BCD92189A8A}"/>
              </a:ext>
            </a:extLst>
          </p:cNvPr>
          <p:cNvCxnSpPr>
            <a:cxnSpLocks/>
            <a:stCxn id="41" idx="2"/>
            <a:endCxn id="38" idx="6"/>
          </p:cNvCxnSpPr>
          <p:nvPr/>
        </p:nvCxnSpPr>
        <p:spPr>
          <a:xfrm flipH="1" flipV="1">
            <a:off x="8696654" y="4467136"/>
            <a:ext cx="1194805" cy="1147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E7CF747-7D66-4BDF-9E0C-FE23F3317D7A}"/>
              </a:ext>
            </a:extLst>
          </p:cNvPr>
          <p:cNvCxnSpPr>
            <a:cxnSpLocks/>
            <a:stCxn id="38" idx="5"/>
            <a:endCxn id="39" idx="1"/>
          </p:cNvCxnSpPr>
          <p:nvPr/>
        </p:nvCxnSpPr>
        <p:spPr>
          <a:xfrm>
            <a:off x="8628820" y="4630901"/>
            <a:ext cx="635676" cy="50147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59F46A2-3158-456D-9861-A1D3BB83159E}"/>
              </a:ext>
            </a:extLst>
          </p:cNvPr>
          <p:cNvSpPr txBox="1"/>
          <p:nvPr/>
        </p:nvSpPr>
        <p:spPr>
          <a:xfrm>
            <a:off x="8157721" y="6063285"/>
            <a:ext cx="2541080" cy="430887"/>
          </a:xfrm>
          <a:prstGeom prst="rect">
            <a:avLst/>
          </a:prstGeom>
          <a:noFill/>
        </p:spPr>
        <p:txBody>
          <a:bodyPr wrap="none" rtlCol="0">
            <a:spAutoFit/>
          </a:bodyPr>
          <a:lstStyle/>
          <a:p>
            <a:r>
              <a:rPr lang="ko-KR" altLang="en-US" sz="2200" dirty="0">
                <a:solidFill>
                  <a:schemeClr val="bg1">
                    <a:lumMod val="85000"/>
                  </a:schemeClr>
                </a:solidFill>
              </a:rPr>
              <a:t>오버레이 네트워크</a:t>
            </a:r>
          </a:p>
        </p:txBody>
      </p:sp>
      <p:sp>
        <p:nvSpPr>
          <p:cNvPr id="59" name="화살표: 오른쪽 58">
            <a:extLst>
              <a:ext uri="{FF2B5EF4-FFF2-40B4-BE49-F238E27FC236}">
                <a16:creationId xmlns:a16="http://schemas.microsoft.com/office/drawing/2014/main" id="{47B2C70F-1AD5-4575-ACD3-1D1D545A39FF}"/>
              </a:ext>
            </a:extLst>
          </p:cNvPr>
          <p:cNvSpPr/>
          <p:nvPr/>
        </p:nvSpPr>
        <p:spPr>
          <a:xfrm>
            <a:off x="4467069"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1F8D2890-891C-49AD-A2F0-F463CE69FFE2}"/>
              </a:ext>
            </a:extLst>
          </p:cNvPr>
          <p:cNvSpPr/>
          <p:nvPr/>
        </p:nvSpPr>
        <p:spPr>
          <a:xfrm>
            <a:off x="7319088"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8092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0412837-6CB8-4141-8AA6-CF55E2DB5B73}"/>
              </a:ext>
            </a:extLst>
          </p:cNvPr>
          <p:cNvSpPr>
            <a:spLocks noGrp="1"/>
          </p:cNvSpPr>
          <p:nvPr>
            <p:ph idx="1"/>
          </p:nvPr>
        </p:nvSpPr>
        <p:spPr>
          <a:xfrm>
            <a:off x="241299" y="674860"/>
            <a:ext cx="11683999" cy="3942110"/>
          </a:xfrm>
        </p:spPr>
        <p:txBody>
          <a:bodyPr/>
          <a:lstStyle/>
          <a:p>
            <a:pPr indent="0">
              <a:buFont typeface="Arial" panose="020B0604020202020204" pitchFamily="34" charset="0"/>
              <a:buNone/>
            </a:pPr>
            <a:r>
              <a:rPr lang="ko-KR" altLang="en-US" b="1" dirty="0">
                <a:solidFill>
                  <a:srgbClr val="00C8EB"/>
                </a:solidFill>
              </a:rPr>
              <a:t>비구조화 오버레이</a:t>
            </a:r>
            <a:r>
              <a:rPr lang="ko-KR" altLang="en-US" b="1" dirty="0"/>
              <a:t> </a:t>
            </a:r>
            <a:r>
              <a:rPr lang="en-US" altLang="ko-KR" sz="2000" dirty="0"/>
              <a:t>(</a:t>
            </a:r>
            <a:r>
              <a:rPr lang="ko-KR" altLang="en-US" sz="2000" dirty="0" err="1"/>
              <a:t>비트코인</a:t>
            </a:r>
            <a:r>
              <a:rPr lang="en-US" altLang="ko-KR" sz="2000" dirty="0"/>
              <a:t>,</a:t>
            </a:r>
            <a:r>
              <a:rPr lang="ko-KR" altLang="en-US" sz="2000" dirty="0"/>
              <a:t> 이더리움</a:t>
            </a:r>
            <a:r>
              <a:rPr lang="en-US" altLang="ko-KR" sz="2000" dirty="0"/>
              <a:t>)</a:t>
            </a:r>
            <a:endParaRPr lang="en-US" altLang="ko-KR" b="1" dirty="0"/>
          </a:p>
          <a:p>
            <a:pPr marL="144000"/>
            <a:r>
              <a:rPr lang="ko-KR" altLang="en-US" sz="1800" dirty="0"/>
              <a:t>각 노드가 인접 노드를 선택 시 제약 없음</a:t>
            </a:r>
            <a:endParaRPr lang="en-US" altLang="ko-KR" sz="1800" dirty="0"/>
          </a:p>
          <a:p>
            <a:pPr marL="144000"/>
            <a:r>
              <a:rPr lang="ko-KR" altLang="en-US" sz="1800" dirty="0"/>
              <a:t>노드 탐색은 메시지를 인접 노드에 차례로 전파해 확산시키는 방법을 사용</a:t>
            </a:r>
            <a:endParaRPr lang="en-US" altLang="ko-KR" sz="1800" dirty="0"/>
          </a:p>
          <a:p>
            <a:pPr marL="144000"/>
            <a:r>
              <a:rPr lang="ko-KR" altLang="en-US" sz="1800" dirty="0"/>
              <a:t>장점 </a:t>
            </a:r>
            <a:r>
              <a:rPr lang="en-US" altLang="ko-KR" sz="1800" dirty="0"/>
              <a:t>: </a:t>
            </a:r>
            <a:r>
              <a:rPr lang="ko-KR" altLang="en-US" sz="1800" dirty="0"/>
              <a:t>메시지에 요청 데이터의 메타 정보를 포함</a:t>
            </a:r>
            <a:r>
              <a:rPr lang="en-US" altLang="ko-KR" sz="1800" dirty="0"/>
              <a:t>, </a:t>
            </a:r>
            <a:r>
              <a:rPr lang="ko-KR" altLang="en-US" sz="1800" dirty="0"/>
              <a:t>메타 정보에 맞는 데이터를 가진 노드를 탐색하는 등 유연한 탐색 가능</a:t>
            </a:r>
            <a:endParaRPr lang="en-US" altLang="ko-KR" sz="1800" dirty="0"/>
          </a:p>
          <a:p>
            <a:pPr marL="144000"/>
            <a:r>
              <a:rPr lang="ko-KR" altLang="en-US" sz="1800" dirty="0"/>
              <a:t>단점 </a:t>
            </a:r>
            <a:r>
              <a:rPr lang="en-US" altLang="ko-KR" sz="1800" dirty="0"/>
              <a:t>: </a:t>
            </a:r>
            <a:r>
              <a:rPr lang="ko-KR" altLang="en-US" sz="1800" dirty="0"/>
              <a:t>목적 노드에 메시지 전달 보장 불가</a:t>
            </a:r>
            <a:r>
              <a:rPr lang="en-US" altLang="ko-KR" sz="1800" dirty="0"/>
              <a:t>, </a:t>
            </a:r>
            <a:r>
              <a:rPr lang="ko-KR" altLang="en-US" sz="1800" dirty="0"/>
              <a:t>노드 수 증가 시 네트워크에 메시지가 많아지는 확장성 문제 발생</a:t>
            </a:r>
            <a:endParaRPr lang="en-US" altLang="ko-KR" sz="1800" dirty="0"/>
          </a:p>
          <a:p>
            <a:pPr marL="144000"/>
            <a:r>
              <a:rPr lang="ko-KR" altLang="en-US" sz="1800" dirty="0"/>
              <a:t>슈퍼 노드 </a:t>
            </a:r>
            <a:r>
              <a:rPr lang="en-US" altLang="ko-KR" sz="1800" dirty="0"/>
              <a:t>: </a:t>
            </a:r>
            <a:r>
              <a:rPr lang="ko-KR" altLang="en-US" sz="1800" dirty="0"/>
              <a:t>메시지</a:t>
            </a:r>
            <a:r>
              <a:rPr lang="en-US" altLang="ko-KR" sz="1800" dirty="0"/>
              <a:t> </a:t>
            </a:r>
            <a:r>
              <a:rPr lang="ko-KR" altLang="en-US" sz="1800" dirty="0"/>
              <a:t>전파 문제 해결을 위한 개념 </a:t>
            </a:r>
            <a:r>
              <a:rPr lang="en-US" altLang="ko-KR" sz="1800" dirty="0"/>
              <a:t>(</a:t>
            </a:r>
            <a:r>
              <a:rPr lang="ko-KR" altLang="en-US" sz="1800" dirty="0"/>
              <a:t>일부 시스템</a:t>
            </a:r>
            <a:r>
              <a:rPr lang="en-US" altLang="ko-KR" sz="1800" dirty="0"/>
              <a:t>)</a:t>
            </a:r>
          </a:p>
          <a:p>
            <a:pPr marL="504000" lvl="1"/>
            <a:r>
              <a:rPr lang="ko-KR" altLang="en-US" sz="1600" dirty="0"/>
              <a:t>일부 노드는 일반 노드의 상위 노드인 슈퍼 노드로 구분</a:t>
            </a:r>
            <a:endParaRPr lang="en-US" altLang="ko-KR" sz="1600" dirty="0"/>
          </a:p>
          <a:p>
            <a:pPr marL="504000" lvl="1"/>
            <a:r>
              <a:rPr lang="ko-KR" altLang="en-US" sz="1600" dirty="0"/>
              <a:t>슈퍼 노드는 다수의 일반 노드를 밑에 두고 메시지를 </a:t>
            </a:r>
            <a:r>
              <a:rPr lang="ko-KR" altLang="en-US" sz="1600" dirty="0" err="1"/>
              <a:t>슈퍼노드</a:t>
            </a:r>
            <a:r>
              <a:rPr lang="ko-KR" altLang="en-US" sz="1600" dirty="0"/>
              <a:t> 끼리 전파</a:t>
            </a:r>
            <a:endParaRPr lang="en-US" altLang="ko-KR" sz="1600" dirty="0"/>
          </a:p>
        </p:txBody>
      </p:sp>
      <p:sp>
        <p:nvSpPr>
          <p:cNvPr id="3" name="제목 2">
            <a:extLst>
              <a:ext uri="{FF2B5EF4-FFF2-40B4-BE49-F238E27FC236}">
                <a16:creationId xmlns:a16="http://schemas.microsoft.com/office/drawing/2014/main" id="{8EE9256A-AD86-4709-AA93-DAF92B4B4FF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21C918F7-2A7B-4B33-B043-F1F59CA8E179}"/>
              </a:ext>
            </a:extLst>
          </p:cNvPr>
          <p:cNvSpPr>
            <a:spLocks/>
          </p:cNvSpPr>
          <p:nvPr/>
        </p:nvSpPr>
        <p:spPr>
          <a:xfrm>
            <a:off x="2609558" y="42643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 name="타원 4">
            <a:extLst>
              <a:ext uri="{FF2B5EF4-FFF2-40B4-BE49-F238E27FC236}">
                <a16:creationId xmlns:a16="http://schemas.microsoft.com/office/drawing/2014/main" id="{1C53A5B5-2DC1-4AF8-850E-9749AE5E00AF}"/>
              </a:ext>
            </a:extLst>
          </p:cNvPr>
          <p:cNvSpPr>
            <a:spLocks noChangeAspect="1"/>
          </p:cNvSpPr>
          <p:nvPr/>
        </p:nvSpPr>
        <p:spPr>
          <a:xfrm>
            <a:off x="1867336" y="552199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19509FD1-378A-46D9-97BA-90834AA810F8}"/>
              </a:ext>
            </a:extLst>
          </p:cNvPr>
          <p:cNvSpPr>
            <a:spLocks noChangeAspect="1"/>
          </p:cNvSpPr>
          <p:nvPr/>
        </p:nvSpPr>
        <p:spPr>
          <a:xfrm>
            <a:off x="627035"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B9AB1FFF-15C7-43F6-B2A8-30F46ED4B025}"/>
              </a:ext>
            </a:extLst>
          </p:cNvPr>
          <p:cNvSpPr>
            <a:spLocks noChangeAspect="1"/>
          </p:cNvSpPr>
          <p:nvPr/>
        </p:nvSpPr>
        <p:spPr>
          <a:xfrm>
            <a:off x="1378215" y="430967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C1890D28-7A6F-4259-A107-0752BC8880BF}"/>
              </a:ext>
            </a:extLst>
          </p:cNvPr>
          <p:cNvSpPr>
            <a:spLocks noChangeAspect="1"/>
          </p:cNvSpPr>
          <p:nvPr/>
        </p:nvSpPr>
        <p:spPr>
          <a:xfrm>
            <a:off x="3421543"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EA9122C-55FA-4850-BF0B-F50343705104}"/>
              </a:ext>
            </a:extLst>
          </p:cNvPr>
          <p:cNvCxnSpPr>
            <a:stCxn id="6" idx="7"/>
            <a:endCxn id="7" idx="3"/>
          </p:cNvCxnSpPr>
          <p:nvPr/>
        </p:nvCxnSpPr>
        <p:spPr>
          <a:xfrm flipV="1">
            <a:off x="1022399" y="4705036"/>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985FB8F-741E-429D-BAE9-460D0F27E55F}"/>
              </a:ext>
            </a:extLst>
          </p:cNvPr>
          <p:cNvCxnSpPr>
            <a:cxnSpLocks/>
            <a:stCxn id="6" idx="6"/>
            <a:endCxn id="5" idx="2"/>
          </p:cNvCxnSpPr>
          <p:nvPr/>
        </p:nvCxnSpPr>
        <p:spPr>
          <a:xfrm>
            <a:off x="1090233" y="5412816"/>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4D9946-D010-41EE-B320-A0EC986FCFB5}"/>
              </a:ext>
            </a:extLst>
          </p:cNvPr>
          <p:cNvCxnSpPr>
            <a:cxnSpLocks/>
            <a:stCxn id="7" idx="5"/>
            <a:endCxn id="5" idx="0"/>
          </p:cNvCxnSpPr>
          <p:nvPr/>
        </p:nvCxnSpPr>
        <p:spPr>
          <a:xfrm>
            <a:off x="1773579" y="4705036"/>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4BC7961-3E20-4E62-9AC3-C6EEE0DD0D1E}"/>
              </a:ext>
            </a:extLst>
          </p:cNvPr>
          <p:cNvCxnSpPr>
            <a:cxnSpLocks/>
            <a:stCxn id="7" idx="6"/>
            <a:endCxn id="4" idx="2"/>
          </p:cNvCxnSpPr>
          <p:nvPr/>
        </p:nvCxnSpPr>
        <p:spPr>
          <a:xfrm flipV="1">
            <a:off x="1841413" y="4495950"/>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2098CB3-7D4F-4051-8D25-10BA764A6FCF}"/>
              </a:ext>
            </a:extLst>
          </p:cNvPr>
          <p:cNvCxnSpPr>
            <a:cxnSpLocks/>
            <a:stCxn id="5" idx="7"/>
            <a:endCxn id="4" idx="3"/>
          </p:cNvCxnSpPr>
          <p:nvPr/>
        </p:nvCxnSpPr>
        <p:spPr>
          <a:xfrm flipV="1">
            <a:off x="2262700" y="4659715"/>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469B991-7FEF-4270-9369-58B59A93AF15}"/>
              </a:ext>
            </a:extLst>
          </p:cNvPr>
          <p:cNvCxnSpPr>
            <a:cxnSpLocks/>
            <a:stCxn id="8" idx="1"/>
            <a:endCxn id="4" idx="5"/>
          </p:cNvCxnSpPr>
          <p:nvPr/>
        </p:nvCxnSpPr>
        <p:spPr>
          <a:xfrm flipH="1" flipV="1">
            <a:off x="3004922" y="4659715"/>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A51F98E-3A4F-4403-A80C-C722E38AB820}"/>
              </a:ext>
            </a:extLst>
          </p:cNvPr>
          <p:cNvCxnSpPr>
            <a:cxnSpLocks/>
            <a:stCxn id="8" idx="2"/>
            <a:endCxn id="5" idx="6"/>
          </p:cNvCxnSpPr>
          <p:nvPr/>
        </p:nvCxnSpPr>
        <p:spPr>
          <a:xfrm flipH="1">
            <a:off x="2330534" y="5412816"/>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942AB669-93F4-464C-BF2D-48EC1D1ABFAF}"/>
              </a:ext>
            </a:extLst>
          </p:cNvPr>
          <p:cNvSpPr>
            <a:spLocks noChangeAspect="1"/>
          </p:cNvSpPr>
          <p:nvPr/>
        </p:nvSpPr>
        <p:spPr>
          <a:xfrm>
            <a:off x="3816907" y="42233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1" name="직선 연결선 30">
            <a:extLst>
              <a:ext uri="{FF2B5EF4-FFF2-40B4-BE49-F238E27FC236}">
                <a16:creationId xmlns:a16="http://schemas.microsoft.com/office/drawing/2014/main" id="{C7731DFB-2F92-451F-89EE-97B50C62E6FF}"/>
              </a:ext>
            </a:extLst>
          </p:cNvPr>
          <p:cNvCxnSpPr>
            <a:cxnSpLocks/>
            <a:stCxn id="30" idx="2"/>
            <a:endCxn id="4" idx="6"/>
          </p:cNvCxnSpPr>
          <p:nvPr/>
        </p:nvCxnSpPr>
        <p:spPr>
          <a:xfrm flipH="1">
            <a:off x="3072756" y="4454974"/>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8383290-D002-445D-82B4-3D5B605FF7A7}"/>
              </a:ext>
            </a:extLst>
          </p:cNvPr>
          <p:cNvCxnSpPr>
            <a:cxnSpLocks/>
            <a:stCxn id="30" idx="3"/>
            <a:endCxn id="8" idx="0"/>
          </p:cNvCxnSpPr>
          <p:nvPr/>
        </p:nvCxnSpPr>
        <p:spPr>
          <a:xfrm flipH="1">
            <a:off x="3653142" y="4618739"/>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E66545-FDF6-4B27-8010-7DA5682CF3B5}"/>
              </a:ext>
            </a:extLst>
          </p:cNvPr>
          <p:cNvSpPr txBox="1"/>
          <p:nvPr/>
        </p:nvSpPr>
        <p:spPr>
          <a:xfrm>
            <a:off x="1444720" y="6063285"/>
            <a:ext cx="2541080"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a:t>
            </a:r>
          </a:p>
        </p:txBody>
      </p:sp>
      <p:sp>
        <p:nvSpPr>
          <p:cNvPr id="38" name="타원 37">
            <a:extLst>
              <a:ext uri="{FF2B5EF4-FFF2-40B4-BE49-F238E27FC236}">
                <a16:creationId xmlns:a16="http://schemas.microsoft.com/office/drawing/2014/main" id="{4D54C4A3-86AA-4579-BADF-1C4496F5BDE2}"/>
              </a:ext>
            </a:extLst>
          </p:cNvPr>
          <p:cNvSpPr>
            <a:spLocks/>
          </p:cNvSpPr>
          <p:nvPr/>
        </p:nvSpPr>
        <p:spPr>
          <a:xfrm>
            <a:off x="8991084" y="4854258"/>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9" name="타원 38">
            <a:extLst>
              <a:ext uri="{FF2B5EF4-FFF2-40B4-BE49-F238E27FC236}">
                <a16:creationId xmlns:a16="http://schemas.microsoft.com/office/drawing/2014/main" id="{1D249363-99AC-4452-865E-EEA5227EDA36}"/>
              </a:ext>
            </a:extLst>
          </p:cNvPr>
          <p:cNvSpPr>
            <a:spLocks noChangeAspect="1"/>
          </p:cNvSpPr>
          <p:nvPr/>
        </p:nvSpPr>
        <p:spPr>
          <a:xfrm>
            <a:off x="7844061" y="54674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79C88E3A-5AA3-4261-9AFF-9EA9FF978C30}"/>
              </a:ext>
            </a:extLst>
          </p:cNvPr>
          <p:cNvSpPr>
            <a:spLocks noChangeAspect="1"/>
          </p:cNvSpPr>
          <p:nvPr/>
        </p:nvSpPr>
        <p:spPr>
          <a:xfrm>
            <a:off x="6521453" y="524962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18323B3-FB05-458B-A2FB-68ADA9C9BCCC}"/>
              </a:ext>
            </a:extLst>
          </p:cNvPr>
          <p:cNvSpPr>
            <a:spLocks noChangeAspect="1"/>
          </p:cNvSpPr>
          <p:nvPr/>
        </p:nvSpPr>
        <p:spPr>
          <a:xfrm>
            <a:off x="6283536" y="438950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2" name="타원 41">
            <a:extLst>
              <a:ext uri="{FF2B5EF4-FFF2-40B4-BE49-F238E27FC236}">
                <a16:creationId xmlns:a16="http://schemas.microsoft.com/office/drawing/2014/main" id="{EEED6379-44EB-4F3E-B98D-36A9448A62FF}"/>
              </a:ext>
            </a:extLst>
          </p:cNvPr>
          <p:cNvSpPr>
            <a:spLocks noChangeAspect="1"/>
          </p:cNvSpPr>
          <p:nvPr/>
        </p:nvSpPr>
        <p:spPr>
          <a:xfrm>
            <a:off x="10121162" y="527815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3" name="직선 연결선 42">
            <a:extLst>
              <a:ext uri="{FF2B5EF4-FFF2-40B4-BE49-F238E27FC236}">
                <a16:creationId xmlns:a16="http://schemas.microsoft.com/office/drawing/2014/main" id="{1BCCE371-215C-4335-9021-CF32C6A17C2E}"/>
              </a:ext>
            </a:extLst>
          </p:cNvPr>
          <p:cNvCxnSpPr>
            <a:cxnSpLocks/>
            <a:stCxn id="40" idx="7"/>
            <a:endCxn id="59" idx="3"/>
          </p:cNvCxnSpPr>
          <p:nvPr/>
        </p:nvCxnSpPr>
        <p:spPr>
          <a:xfrm flipV="1">
            <a:off x="6916817" y="5066331"/>
            <a:ext cx="531421" cy="2511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8664B70-72E0-4034-B6BB-F7D25D687505}"/>
              </a:ext>
            </a:extLst>
          </p:cNvPr>
          <p:cNvCxnSpPr>
            <a:cxnSpLocks/>
            <a:stCxn id="59" idx="5"/>
            <a:endCxn id="39" idx="0"/>
          </p:cNvCxnSpPr>
          <p:nvPr/>
        </p:nvCxnSpPr>
        <p:spPr>
          <a:xfrm>
            <a:off x="7775768" y="5066331"/>
            <a:ext cx="299892" cy="40108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2D915F2-3168-466A-B295-530841033FCB}"/>
              </a:ext>
            </a:extLst>
          </p:cNvPr>
          <p:cNvCxnSpPr>
            <a:cxnSpLocks/>
            <a:stCxn id="42" idx="1"/>
            <a:endCxn id="38" idx="5"/>
          </p:cNvCxnSpPr>
          <p:nvPr/>
        </p:nvCxnSpPr>
        <p:spPr>
          <a:xfrm flipH="1" flipV="1">
            <a:off x="9386448" y="5249622"/>
            <a:ext cx="802548" cy="963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EB741A53-41A0-42A7-80E4-2D9804159421}"/>
              </a:ext>
            </a:extLst>
          </p:cNvPr>
          <p:cNvSpPr>
            <a:spLocks noChangeAspect="1"/>
          </p:cNvSpPr>
          <p:nvPr/>
        </p:nvSpPr>
        <p:spPr>
          <a:xfrm>
            <a:off x="10121162" y="46058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51" name="직선 연결선 50">
            <a:extLst>
              <a:ext uri="{FF2B5EF4-FFF2-40B4-BE49-F238E27FC236}">
                <a16:creationId xmlns:a16="http://schemas.microsoft.com/office/drawing/2014/main" id="{706A9AA0-8364-490E-8FB1-458948FF0307}"/>
              </a:ext>
            </a:extLst>
          </p:cNvPr>
          <p:cNvCxnSpPr>
            <a:cxnSpLocks/>
            <a:stCxn id="50" idx="2"/>
            <a:endCxn id="38" idx="6"/>
          </p:cNvCxnSpPr>
          <p:nvPr/>
        </p:nvCxnSpPr>
        <p:spPr>
          <a:xfrm flipH="1">
            <a:off x="9454282" y="4837484"/>
            <a:ext cx="666880" cy="24837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46C489D-C749-451A-8512-FDB27031DF5C}"/>
              </a:ext>
            </a:extLst>
          </p:cNvPr>
          <p:cNvSpPr txBox="1"/>
          <p:nvPr/>
        </p:nvSpPr>
        <p:spPr>
          <a:xfrm>
            <a:off x="6547810" y="6008700"/>
            <a:ext cx="4288353"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 </a:t>
            </a:r>
            <a:r>
              <a:rPr lang="en-US" altLang="ko-KR" sz="2200" dirty="0">
                <a:solidFill>
                  <a:schemeClr val="bg1">
                    <a:lumMod val="85000"/>
                  </a:schemeClr>
                </a:solidFill>
              </a:rPr>
              <a:t>/w </a:t>
            </a:r>
            <a:r>
              <a:rPr lang="ko-KR" altLang="en-US" sz="2200" dirty="0">
                <a:solidFill>
                  <a:schemeClr val="bg1">
                    <a:lumMod val="85000"/>
                  </a:schemeClr>
                </a:solidFill>
              </a:rPr>
              <a:t>슈퍼 노드</a:t>
            </a:r>
          </a:p>
        </p:txBody>
      </p:sp>
      <p:sp>
        <p:nvSpPr>
          <p:cNvPr id="59" name="타원 58">
            <a:extLst>
              <a:ext uri="{FF2B5EF4-FFF2-40B4-BE49-F238E27FC236}">
                <a16:creationId xmlns:a16="http://schemas.microsoft.com/office/drawing/2014/main" id="{1EF570D9-97A9-4C5F-9348-091288D5A622}"/>
              </a:ext>
            </a:extLst>
          </p:cNvPr>
          <p:cNvSpPr>
            <a:spLocks noChangeAspect="1"/>
          </p:cNvSpPr>
          <p:nvPr/>
        </p:nvSpPr>
        <p:spPr>
          <a:xfrm>
            <a:off x="7380404" y="4670967"/>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3" name="직선 연결선 62">
            <a:extLst>
              <a:ext uri="{FF2B5EF4-FFF2-40B4-BE49-F238E27FC236}">
                <a16:creationId xmlns:a16="http://schemas.microsoft.com/office/drawing/2014/main" id="{4A5FC4C1-DFB0-4BBC-9DF6-CAE9238C294D}"/>
              </a:ext>
            </a:extLst>
          </p:cNvPr>
          <p:cNvCxnSpPr>
            <a:cxnSpLocks/>
            <a:stCxn id="41" idx="6"/>
            <a:endCxn id="59" idx="2"/>
          </p:cNvCxnSpPr>
          <p:nvPr/>
        </p:nvCxnSpPr>
        <p:spPr>
          <a:xfrm>
            <a:off x="6746734" y="4621103"/>
            <a:ext cx="633670" cy="28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A454F9F-074F-465D-AB68-CE3B65E83594}"/>
              </a:ext>
            </a:extLst>
          </p:cNvPr>
          <p:cNvSpPr>
            <a:spLocks/>
          </p:cNvSpPr>
          <p:nvPr/>
        </p:nvSpPr>
        <p:spPr>
          <a:xfrm>
            <a:off x="9784244" y="379116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0" name="직선 연결선 69">
            <a:extLst>
              <a:ext uri="{FF2B5EF4-FFF2-40B4-BE49-F238E27FC236}">
                <a16:creationId xmlns:a16="http://schemas.microsoft.com/office/drawing/2014/main" id="{C52A0837-F8FC-4C39-80F1-390DECC0D316}"/>
              </a:ext>
            </a:extLst>
          </p:cNvPr>
          <p:cNvCxnSpPr>
            <a:cxnSpLocks/>
            <a:stCxn id="69" idx="3"/>
            <a:endCxn id="38" idx="7"/>
          </p:cNvCxnSpPr>
          <p:nvPr/>
        </p:nvCxnSpPr>
        <p:spPr>
          <a:xfrm flipH="1">
            <a:off x="9386448" y="4186530"/>
            <a:ext cx="465630" cy="7355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5BAFB1D2-CF09-43FC-B603-38CA8130F5E4}"/>
              </a:ext>
            </a:extLst>
          </p:cNvPr>
          <p:cNvCxnSpPr>
            <a:cxnSpLocks/>
            <a:stCxn id="38" idx="2"/>
            <a:endCxn id="59" idx="6"/>
          </p:cNvCxnSpPr>
          <p:nvPr/>
        </p:nvCxnSpPr>
        <p:spPr>
          <a:xfrm flipH="1" flipV="1">
            <a:off x="7843602" y="4902566"/>
            <a:ext cx="1147482" cy="183291"/>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83C372A1-4CA9-4188-9C8D-F87B50CF77F0}"/>
              </a:ext>
            </a:extLst>
          </p:cNvPr>
          <p:cNvSpPr>
            <a:spLocks noChangeAspect="1"/>
          </p:cNvSpPr>
          <p:nvPr/>
        </p:nvSpPr>
        <p:spPr>
          <a:xfrm>
            <a:off x="8306903" y="4005653"/>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1" name="타원 80">
            <a:extLst>
              <a:ext uri="{FF2B5EF4-FFF2-40B4-BE49-F238E27FC236}">
                <a16:creationId xmlns:a16="http://schemas.microsoft.com/office/drawing/2014/main" id="{304F9833-32B7-4473-8618-D17EFBE1C1ED}"/>
              </a:ext>
            </a:extLst>
          </p:cNvPr>
          <p:cNvSpPr>
            <a:spLocks noChangeAspect="1"/>
          </p:cNvSpPr>
          <p:nvPr/>
        </p:nvSpPr>
        <p:spPr>
          <a:xfrm>
            <a:off x="7564259" y="370410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2" name="타원 81">
            <a:extLst>
              <a:ext uri="{FF2B5EF4-FFF2-40B4-BE49-F238E27FC236}">
                <a16:creationId xmlns:a16="http://schemas.microsoft.com/office/drawing/2014/main" id="{1E70592F-C1ED-4FA6-AA5B-8B09E0C63B37}"/>
              </a:ext>
            </a:extLst>
          </p:cNvPr>
          <p:cNvSpPr>
            <a:spLocks noChangeAspect="1"/>
          </p:cNvSpPr>
          <p:nvPr/>
        </p:nvSpPr>
        <p:spPr>
          <a:xfrm>
            <a:off x="8595720" y="324479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83" name="직선 연결선 82">
            <a:extLst>
              <a:ext uri="{FF2B5EF4-FFF2-40B4-BE49-F238E27FC236}">
                <a16:creationId xmlns:a16="http://schemas.microsoft.com/office/drawing/2014/main" id="{A99ABE7F-4EB5-4EF5-8460-0F73EAB3216A}"/>
              </a:ext>
            </a:extLst>
          </p:cNvPr>
          <p:cNvCxnSpPr>
            <a:cxnSpLocks/>
            <a:stCxn id="81" idx="5"/>
            <a:endCxn id="80" idx="2"/>
          </p:cNvCxnSpPr>
          <p:nvPr/>
        </p:nvCxnSpPr>
        <p:spPr>
          <a:xfrm>
            <a:off x="7959623" y="4099465"/>
            <a:ext cx="347280" cy="13778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BD520DF8-78DC-47B4-98EA-F5DD50AF2C64}"/>
              </a:ext>
            </a:extLst>
          </p:cNvPr>
          <p:cNvCxnSpPr>
            <a:cxnSpLocks/>
            <a:stCxn id="59" idx="7"/>
            <a:endCxn id="80" idx="3"/>
          </p:cNvCxnSpPr>
          <p:nvPr/>
        </p:nvCxnSpPr>
        <p:spPr>
          <a:xfrm flipV="1">
            <a:off x="7775768" y="4401017"/>
            <a:ext cx="598969" cy="337784"/>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CD60A3F2-99CC-4842-B9C5-685604CA1C67}"/>
              </a:ext>
            </a:extLst>
          </p:cNvPr>
          <p:cNvCxnSpPr>
            <a:cxnSpLocks/>
            <a:stCxn id="38" idx="1"/>
            <a:endCxn id="80" idx="5"/>
          </p:cNvCxnSpPr>
          <p:nvPr/>
        </p:nvCxnSpPr>
        <p:spPr>
          <a:xfrm flipH="1" flipV="1">
            <a:off x="8702267" y="4401017"/>
            <a:ext cx="356651" cy="521075"/>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D44A3222-8E45-4C47-8762-1688C08651EF}"/>
              </a:ext>
            </a:extLst>
          </p:cNvPr>
          <p:cNvCxnSpPr>
            <a:cxnSpLocks/>
            <a:stCxn id="82" idx="3"/>
            <a:endCxn id="80" idx="0"/>
          </p:cNvCxnSpPr>
          <p:nvPr/>
        </p:nvCxnSpPr>
        <p:spPr>
          <a:xfrm flipH="1">
            <a:off x="8538502" y="3640163"/>
            <a:ext cx="125052" cy="3654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843EE-D59C-42BA-963D-F7C1300B475E}"/>
              </a:ext>
            </a:extLst>
          </p:cNvPr>
          <p:cNvSpPr txBox="1"/>
          <p:nvPr/>
        </p:nvSpPr>
        <p:spPr>
          <a:xfrm>
            <a:off x="7125495" y="5136176"/>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09" name="TextBox 108">
            <a:extLst>
              <a:ext uri="{FF2B5EF4-FFF2-40B4-BE49-F238E27FC236}">
                <a16:creationId xmlns:a16="http://schemas.microsoft.com/office/drawing/2014/main" id="{92EE13C4-8833-49EE-83BA-D2A2DA0F6BF8}"/>
              </a:ext>
            </a:extLst>
          </p:cNvPr>
          <p:cNvSpPr txBox="1"/>
          <p:nvPr/>
        </p:nvSpPr>
        <p:spPr>
          <a:xfrm>
            <a:off x="8872527" y="53253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10" name="TextBox 109">
            <a:extLst>
              <a:ext uri="{FF2B5EF4-FFF2-40B4-BE49-F238E27FC236}">
                <a16:creationId xmlns:a16="http://schemas.microsoft.com/office/drawing/2014/main" id="{2DAC0CCB-9895-4DBA-9C70-3A9EB6356FEE}"/>
              </a:ext>
            </a:extLst>
          </p:cNvPr>
          <p:cNvSpPr txBox="1"/>
          <p:nvPr/>
        </p:nvSpPr>
        <p:spPr>
          <a:xfrm>
            <a:off x="8080373" y="44502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Tree>
    <p:extLst>
      <p:ext uri="{BB962C8B-B14F-4D97-AF65-F5344CB8AC3E}">
        <p14:creationId xmlns:p14="http://schemas.microsoft.com/office/powerpoint/2010/main" val="7144846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EF5590-CFD8-4F6F-AE32-CAFAD454A37A}"/>
              </a:ext>
            </a:extLst>
          </p:cNvPr>
          <p:cNvSpPr>
            <a:spLocks noGrp="1"/>
          </p:cNvSpPr>
          <p:nvPr>
            <p:ph idx="1"/>
          </p:nvPr>
        </p:nvSpPr>
        <p:spPr>
          <a:xfrm>
            <a:off x="241299" y="674860"/>
            <a:ext cx="11683999" cy="5814840"/>
          </a:xfrm>
        </p:spPr>
        <p:txBody>
          <a:bodyPr>
            <a:normAutofit/>
          </a:bodyPr>
          <a:lstStyle/>
          <a:p>
            <a:pPr indent="0">
              <a:buNone/>
            </a:pPr>
            <a:r>
              <a:rPr lang="ko-KR" altLang="en-US" b="1" dirty="0"/>
              <a:t>구조화 오버레이</a:t>
            </a:r>
            <a:endParaRPr lang="en-US" altLang="ko-KR" b="1" dirty="0"/>
          </a:p>
          <a:p>
            <a:r>
              <a:rPr lang="ko-KR" altLang="en-US" sz="1800" dirty="0"/>
              <a:t>노드 별로 연결할 때 상대가 미리 결정</a:t>
            </a:r>
            <a:r>
              <a:rPr lang="en-US" altLang="ko-KR" sz="1800" dirty="0"/>
              <a:t>, </a:t>
            </a:r>
            <a:r>
              <a:rPr lang="ko-KR" altLang="en-US" sz="1800" dirty="0"/>
              <a:t>엄격하게 설계된 네트워크 토폴로지</a:t>
            </a:r>
            <a:endParaRPr lang="en-US" altLang="ko-KR" sz="1800" dirty="0"/>
          </a:p>
          <a:p>
            <a:r>
              <a:rPr lang="ko-KR" altLang="en-US" sz="1800" dirty="0"/>
              <a:t>각 노드에는 </a:t>
            </a:r>
            <a:r>
              <a:rPr lang="en-US" altLang="ko-KR" sz="1800" dirty="0"/>
              <a:t>ID</a:t>
            </a:r>
            <a:r>
              <a:rPr lang="ko-KR" altLang="en-US" sz="1800" dirty="0"/>
              <a:t>가 할당되고 </a:t>
            </a:r>
            <a:r>
              <a:rPr lang="en-US" altLang="ko-KR" sz="1800" dirty="0"/>
              <a:t>ID</a:t>
            </a:r>
            <a:r>
              <a:rPr lang="ko-KR" altLang="en-US" sz="1800" dirty="0"/>
              <a:t>에 따라 연결할 상대가 결정</a:t>
            </a:r>
            <a:endParaRPr lang="en-US" altLang="ko-KR" sz="1800" dirty="0"/>
          </a:p>
          <a:p>
            <a:r>
              <a:rPr lang="ko-KR" altLang="en-US" sz="1800" dirty="0"/>
              <a:t>링크형 또는 트리형 구조의 오버레이 네트워크 구축</a:t>
            </a:r>
            <a:endParaRPr lang="en-US" altLang="ko-KR" sz="1800" dirty="0"/>
          </a:p>
          <a:p>
            <a:r>
              <a:rPr lang="ko-KR" altLang="en-US" sz="1800" dirty="0"/>
              <a:t>데이터</a:t>
            </a:r>
            <a:r>
              <a:rPr lang="en-US" altLang="ko-KR" sz="1800" dirty="0"/>
              <a:t>:  </a:t>
            </a:r>
            <a:r>
              <a:rPr lang="ko-KR" altLang="en-US" sz="1800" dirty="0"/>
              <a:t>노드와 동일한 </a:t>
            </a:r>
            <a:r>
              <a:rPr lang="en-US" altLang="ko-KR" sz="1800" dirty="0"/>
              <a:t>ID</a:t>
            </a:r>
            <a:r>
              <a:rPr lang="ko-KR" altLang="en-US" sz="1800" dirty="0"/>
              <a:t>가 할당</a:t>
            </a:r>
            <a:r>
              <a:rPr lang="en-US" altLang="ko-KR" sz="1800" dirty="0"/>
              <a:t>.</a:t>
            </a:r>
            <a:r>
              <a:rPr lang="ko-KR" altLang="en-US" sz="1800" dirty="0"/>
              <a:t> 각 데이터는 자신의 </a:t>
            </a:r>
            <a:r>
              <a:rPr lang="en-US" altLang="ko-KR" sz="1800" dirty="0"/>
              <a:t>ID</a:t>
            </a:r>
            <a:r>
              <a:rPr lang="ko-KR" altLang="en-US" sz="1800" dirty="0"/>
              <a:t>와 가장 가까운 </a:t>
            </a:r>
            <a:r>
              <a:rPr lang="en-US" altLang="ko-KR" sz="1800" dirty="0"/>
              <a:t>ID</a:t>
            </a:r>
            <a:r>
              <a:rPr lang="ko-KR" altLang="en-US" sz="1800" dirty="0"/>
              <a:t>를 가진 노드에 저장</a:t>
            </a:r>
            <a:endParaRPr lang="en-US" altLang="ko-KR" sz="1800" dirty="0"/>
          </a:p>
          <a:p>
            <a:r>
              <a:rPr lang="ko-KR" altLang="en-US" sz="1800" dirty="0"/>
              <a:t>메시지 전송 </a:t>
            </a:r>
            <a:r>
              <a:rPr lang="en-US" altLang="ko-KR" sz="1800" dirty="0"/>
              <a:t>:</a:t>
            </a:r>
            <a:r>
              <a:rPr lang="ko-KR" altLang="en-US" sz="1800" dirty="0"/>
              <a:t> </a:t>
            </a:r>
            <a:r>
              <a:rPr lang="en-US" altLang="ko-KR" sz="1800" dirty="0"/>
              <a:t>ID</a:t>
            </a:r>
            <a:r>
              <a:rPr lang="ko-KR" altLang="en-US" sz="1800" dirty="0"/>
              <a:t>를 사용한 경로 선택</a:t>
            </a:r>
            <a:r>
              <a:rPr lang="en-US" altLang="ko-KR" sz="1800" dirty="0"/>
              <a:t>(</a:t>
            </a:r>
            <a:r>
              <a:rPr lang="ko-KR" altLang="en-US" sz="1800" dirty="0"/>
              <a:t>라우팅 </a:t>
            </a:r>
            <a:r>
              <a:rPr lang="en-US" altLang="ko-KR" sz="1800" dirty="0"/>
              <a:t>- Routing).</a:t>
            </a:r>
            <a:r>
              <a:rPr lang="ko-KR" altLang="en-US" sz="1800" dirty="0"/>
              <a:t> 메시지의 대상 </a:t>
            </a:r>
            <a:r>
              <a:rPr lang="en-US" altLang="ko-KR" sz="1800" dirty="0"/>
              <a:t>ID</a:t>
            </a:r>
            <a:r>
              <a:rPr lang="ko-KR" altLang="en-US" sz="1800" dirty="0"/>
              <a:t>에 가까운 인접 노드 선택을 반복</a:t>
            </a:r>
            <a:endParaRPr lang="en-US" altLang="ko-KR" sz="1800" dirty="0"/>
          </a:p>
          <a:p>
            <a:r>
              <a:rPr lang="ko-KR" altLang="en-US" sz="1800" dirty="0"/>
              <a:t>장점 </a:t>
            </a:r>
            <a:r>
              <a:rPr lang="en-US" altLang="ko-KR" sz="1800" dirty="0"/>
              <a:t>: </a:t>
            </a:r>
            <a:r>
              <a:rPr lang="ko-KR" altLang="en-US" sz="1800" dirty="0"/>
              <a:t>메시지 도착 가능성 및 확장성 높음</a:t>
            </a:r>
            <a:endParaRPr lang="en-US" altLang="ko-KR" sz="1800" dirty="0"/>
          </a:p>
          <a:p>
            <a:pPr lvl="1"/>
            <a:r>
              <a:rPr lang="ko-KR" altLang="en-US" sz="1600" dirty="0"/>
              <a:t>목적지 노드가 네트워크에 존재하고 있다면 반드시 메시지 전달</a:t>
            </a:r>
            <a:endParaRPr lang="en-US" altLang="ko-KR" sz="1600" dirty="0"/>
          </a:p>
          <a:p>
            <a:pPr lvl="1"/>
            <a:r>
              <a:rPr lang="ko-KR" altLang="en-US" sz="1600" dirty="0"/>
              <a:t>엄격한 네트워크 토폴로지 설계로 노드 수 증가에도 메시지의 전송횟수는 크게 늘어나지 않음</a:t>
            </a:r>
            <a:endParaRPr lang="en-US" altLang="ko-KR" sz="1600" dirty="0"/>
          </a:p>
          <a:p>
            <a:r>
              <a:rPr lang="ko-KR" altLang="en-US" sz="1800" dirty="0"/>
              <a:t>단점 </a:t>
            </a:r>
            <a:r>
              <a:rPr lang="en-US" altLang="ko-KR" sz="1800" dirty="0"/>
              <a:t>: ID </a:t>
            </a:r>
            <a:r>
              <a:rPr lang="ko-KR" altLang="en-US" sz="1800" dirty="0"/>
              <a:t>등을 </a:t>
            </a:r>
            <a:r>
              <a:rPr lang="ko-KR" altLang="en-US" sz="1800" dirty="0" err="1"/>
              <a:t>기반으로한</a:t>
            </a:r>
            <a:r>
              <a:rPr lang="ko-KR" altLang="en-US" sz="1800" dirty="0"/>
              <a:t> 메시지 전송이기에 유연한 탐색 불가</a:t>
            </a:r>
            <a:r>
              <a:rPr lang="en-US" altLang="ko-KR" sz="1800" dirty="0"/>
              <a:t>. </a:t>
            </a:r>
            <a:r>
              <a:rPr lang="ko-KR" altLang="en-US" sz="1800" dirty="0"/>
              <a:t>대부분 데이터 </a:t>
            </a:r>
            <a:r>
              <a:rPr lang="en-US" altLang="ko-KR" sz="1800" dirty="0"/>
              <a:t>ID</a:t>
            </a:r>
            <a:r>
              <a:rPr lang="ko-KR" altLang="en-US" sz="1800" dirty="0"/>
              <a:t>를 사용한 완전 일치 검색만 가능</a:t>
            </a:r>
            <a:endParaRPr lang="en-US" altLang="ko-KR" sz="1800" dirty="0"/>
          </a:p>
        </p:txBody>
      </p:sp>
      <p:sp>
        <p:nvSpPr>
          <p:cNvPr id="3" name="제목 2">
            <a:extLst>
              <a:ext uri="{FF2B5EF4-FFF2-40B4-BE49-F238E27FC236}">
                <a16:creationId xmlns:a16="http://schemas.microsoft.com/office/drawing/2014/main" id="{FE0878AB-AE2C-4892-BBE5-A37CA2912574}"/>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9A2D147F-CE5B-404E-9305-757651F4F56B}"/>
              </a:ext>
            </a:extLst>
          </p:cNvPr>
          <p:cNvSpPr>
            <a:spLocks/>
          </p:cNvSpPr>
          <p:nvPr/>
        </p:nvSpPr>
        <p:spPr>
          <a:xfrm>
            <a:off x="1428095" y="587597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CFE97A9-1B61-4BB6-B545-6DD89862EA3A}"/>
              </a:ext>
            </a:extLst>
          </p:cNvPr>
          <p:cNvSpPr>
            <a:spLocks noChangeAspect="1"/>
          </p:cNvSpPr>
          <p:nvPr/>
        </p:nvSpPr>
        <p:spPr>
          <a:xfrm>
            <a:off x="535616" y="55391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E98021F-CDD4-42DB-A33D-6C026EF01A02}"/>
              </a:ext>
            </a:extLst>
          </p:cNvPr>
          <p:cNvCxnSpPr>
            <a:cxnSpLocks/>
            <a:stCxn id="16" idx="2"/>
            <a:endCxn id="8" idx="7"/>
          </p:cNvCxnSpPr>
          <p:nvPr/>
        </p:nvCxnSpPr>
        <p:spPr>
          <a:xfrm flipH="1">
            <a:off x="930980" y="5356737"/>
            <a:ext cx="619519" cy="2502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B724A323-81AD-4BCF-9629-4C24A61C0B6D}"/>
              </a:ext>
            </a:extLst>
          </p:cNvPr>
          <p:cNvSpPr>
            <a:spLocks noChangeAspect="1"/>
          </p:cNvSpPr>
          <p:nvPr/>
        </p:nvSpPr>
        <p:spPr>
          <a:xfrm>
            <a:off x="1550499" y="512513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D35235FD-9126-468B-814A-3DAA20FE0AF4}"/>
              </a:ext>
            </a:extLst>
          </p:cNvPr>
          <p:cNvSpPr>
            <a:spLocks noChangeAspect="1"/>
          </p:cNvSpPr>
          <p:nvPr/>
        </p:nvSpPr>
        <p:spPr>
          <a:xfrm>
            <a:off x="2716413" y="46777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4BBF5A28-9F4B-4833-AB03-E588232096C4}"/>
              </a:ext>
            </a:extLst>
          </p:cNvPr>
          <p:cNvSpPr>
            <a:spLocks noChangeAspect="1"/>
          </p:cNvSpPr>
          <p:nvPr/>
        </p:nvSpPr>
        <p:spPr>
          <a:xfrm>
            <a:off x="2716413" y="53261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55FC61B7-CAFA-44F7-BA15-EAB616564991}"/>
              </a:ext>
            </a:extLst>
          </p:cNvPr>
          <p:cNvSpPr>
            <a:spLocks noChangeAspect="1"/>
          </p:cNvSpPr>
          <p:nvPr/>
        </p:nvSpPr>
        <p:spPr>
          <a:xfrm>
            <a:off x="2813449" y="60037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D1E78555-1E37-46CB-867F-4429F040027D}"/>
              </a:ext>
            </a:extLst>
          </p:cNvPr>
          <p:cNvCxnSpPr>
            <a:cxnSpLocks/>
            <a:stCxn id="4" idx="2"/>
            <a:endCxn id="8" idx="5"/>
          </p:cNvCxnSpPr>
          <p:nvPr/>
        </p:nvCxnSpPr>
        <p:spPr>
          <a:xfrm flipH="1" flipV="1">
            <a:off x="930980" y="5934471"/>
            <a:ext cx="497115" cy="1731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7F605F-05E2-42C9-BE3B-DF1A6BA0612C}"/>
              </a:ext>
            </a:extLst>
          </p:cNvPr>
          <p:cNvCxnSpPr>
            <a:cxnSpLocks/>
            <a:stCxn id="33" idx="2"/>
            <a:endCxn id="16" idx="6"/>
          </p:cNvCxnSpPr>
          <p:nvPr/>
        </p:nvCxnSpPr>
        <p:spPr>
          <a:xfrm flipH="1">
            <a:off x="2013697" y="4909374"/>
            <a:ext cx="702716" cy="4473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BD222E9-33B5-4CA0-B17F-8D70340DF645}"/>
              </a:ext>
            </a:extLst>
          </p:cNvPr>
          <p:cNvCxnSpPr>
            <a:cxnSpLocks/>
            <a:stCxn id="35" idx="2"/>
            <a:endCxn id="4" idx="6"/>
          </p:cNvCxnSpPr>
          <p:nvPr/>
        </p:nvCxnSpPr>
        <p:spPr>
          <a:xfrm flipH="1" flipV="1">
            <a:off x="1891293" y="6107575"/>
            <a:ext cx="922156" cy="12773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B306427-8630-4E2C-B7F6-8FA680295E14}"/>
              </a:ext>
            </a:extLst>
          </p:cNvPr>
          <p:cNvCxnSpPr>
            <a:cxnSpLocks/>
            <a:stCxn id="35" idx="1"/>
            <a:endCxn id="16" idx="5"/>
          </p:cNvCxnSpPr>
          <p:nvPr/>
        </p:nvCxnSpPr>
        <p:spPr>
          <a:xfrm flipH="1" flipV="1">
            <a:off x="1945863" y="5520502"/>
            <a:ext cx="935420" cy="55104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8FEB479-7AA3-4169-BF70-1A02B203F244}"/>
              </a:ext>
            </a:extLst>
          </p:cNvPr>
          <p:cNvCxnSpPr>
            <a:cxnSpLocks/>
            <a:stCxn id="34" idx="2"/>
            <a:endCxn id="16" idx="5"/>
          </p:cNvCxnSpPr>
          <p:nvPr/>
        </p:nvCxnSpPr>
        <p:spPr>
          <a:xfrm flipH="1" flipV="1">
            <a:off x="1945863" y="5520502"/>
            <a:ext cx="770550" cy="3721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BB8A8220-0432-4EF4-B5E6-9DB545C0601F}"/>
              </a:ext>
            </a:extLst>
          </p:cNvPr>
          <p:cNvSpPr>
            <a:spLocks noChangeAspect="1"/>
          </p:cNvSpPr>
          <p:nvPr/>
        </p:nvSpPr>
        <p:spPr>
          <a:xfrm>
            <a:off x="3917094" y="46346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46ECFB0-4521-40F6-9A8D-E48692202972}"/>
              </a:ext>
            </a:extLst>
          </p:cNvPr>
          <p:cNvSpPr>
            <a:spLocks noChangeAspect="1"/>
          </p:cNvSpPr>
          <p:nvPr/>
        </p:nvSpPr>
        <p:spPr>
          <a:xfrm>
            <a:off x="3940105" y="516595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2" name="직선 연결선 61">
            <a:extLst>
              <a:ext uri="{FF2B5EF4-FFF2-40B4-BE49-F238E27FC236}">
                <a16:creationId xmlns:a16="http://schemas.microsoft.com/office/drawing/2014/main" id="{E71FC5B0-FC31-4CA7-8246-2271982BE152}"/>
              </a:ext>
            </a:extLst>
          </p:cNvPr>
          <p:cNvCxnSpPr>
            <a:cxnSpLocks/>
            <a:stCxn id="60" idx="2"/>
            <a:endCxn id="33" idx="6"/>
          </p:cNvCxnSpPr>
          <p:nvPr/>
        </p:nvCxnSpPr>
        <p:spPr>
          <a:xfrm flipH="1">
            <a:off x="3179611" y="4866202"/>
            <a:ext cx="737483" cy="4317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F3C8F34A-F782-446C-9221-BDF703806306}"/>
              </a:ext>
            </a:extLst>
          </p:cNvPr>
          <p:cNvCxnSpPr>
            <a:cxnSpLocks/>
            <a:stCxn id="61" idx="2"/>
            <a:endCxn id="33" idx="6"/>
          </p:cNvCxnSpPr>
          <p:nvPr/>
        </p:nvCxnSpPr>
        <p:spPr>
          <a:xfrm flipH="1" flipV="1">
            <a:off x="3179611" y="4909374"/>
            <a:ext cx="760494" cy="4881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4E2FDD6E-3096-4C30-98CC-B399A82C0797}"/>
              </a:ext>
            </a:extLst>
          </p:cNvPr>
          <p:cNvCxnSpPr>
            <a:cxnSpLocks/>
            <a:stCxn id="61" idx="2"/>
            <a:endCxn id="34" idx="6"/>
          </p:cNvCxnSpPr>
          <p:nvPr/>
        </p:nvCxnSpPr>
        <p:spPr>
          <a:xfrm flipH="1">
            <a:off x="3179611" y="5397553"/>
            <a:ext cx="760494" cy="1601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id="{864508F1-4B1A-4446-812E-34129728209C}"/>
              </a:ext>
            </a:extLst>
          </p:cNvPr>
          <p:cNvSpPr>
            <a:spLocks noChangeAspect="1"/>
          </p:cNvSpPr>
          <p:nvPr/>
        </p:nvSpPr>
        <p:spPr>
          <a:xfrm>
            <a:off x="3954854" y="622517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6" name="직선 연결선 75">
            <a:extLst>
              <a:ext uri="{FF2B5EF4-FFF2-40B4-BE49-F238E27FC236}">
                <a16:creationId xmlns:a16="http://schemas.microsoft.com/office/drawing/2014/main" id="{3B017189-B25D-4814-BCBD-3C3A81F2C84B}"/>
              </a:ext>
            </a:extLst>
          </p:cNvPr>
          <p:cNvCxnSpPr>
            <a:cxnSpLocks/>
            <a:stCxn id="88" idx="2"/>
            <a:endCxn id="35" idx="6"/>
          </p:cNvCxnSpPr>
          <p:nvPr/>
        </p:nvCxnSpPr>
        <p:spPr>
          <a:xfrm flipH="1">
            <a:off x="3276647" y="5910148"/>
            <a:ext cx="663458" cy="32516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4500136-BE8B-4A1B-8B9C-50C3ACB6FF08}"/>
              </a:ext>
            </a:extLst>
          </p:cNvPr>
          <p:cNvCxnSpPr>
            <a:cxnSpLocks/>
            <a:stCxn id="75" idx="2"/>
            <a:endCxn id="35" idx="6"/>
          </p:cNvCxnSpPr>
          <p:nvPr/>
        </p:nvCxnSpPr>
        <p:spPr>
          <a:xfrm flipH="1" flipV="1">
            <a:off x="3276647" y="6235313"/>
            <a:ext cx="678207" cy="22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4ECE142D-E567-44CE-B498-97A0B24E8968}"/>
              </a:ext>
            </a:extLst>
          </p:cNvPr>
          <p:cNvSpPr>
            <a:spLocks noChangeAspect="1"/>
          </p:cNvSpPr>
          <p:nvPr/>
        </p:nvSpPr>
        <p:spPr>
          <a:xfrm>
            <a:off x="3940105" y="56785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90" name="직선 연결선 89">
            <a:extLst>
              <a:ext uri="{FF2B5EF4-FFF2-40B4-BE49-F238E27FC236}">
                <a16:creationId xmlns:a16="http://schemas.microsoft.com/office/drawing/2014/main" id="{BC218C4E-11F4-4429-A3BE-333F9D2E11CF}"/>
              </a:ext>
            </a:extLst>
          </p:cNvPr>
          <p:cNvCxnSpPr>
            <a:cxnSpLocks/>
            <a:stCxn id="88" idx="2"/>
            <a:endCxn id="34" idx="6"/>
          </p:cNvCxnSpPr>
          <p:nvPr/>
        </p:nvCxnSpPr>
        <p:spPr>
          <a:xfrm flipH="1" flipV="1">
            <a:off x="3179611" y="5557713"/>
            <a:ext cx="760494" cy="35243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64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트랜잭션 전파 </a:t>
            </a:r>
            <a:r>
              <a:rPr lang="en-US" altLang="ko-KR" dirty="0"/>
              <a:t>(Transaction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블록 전파 </a:t>
            </a:r>
            <a:r>
              <a:rPr lang="en-US" altLang="ko-KR" dirty="0"/>
              <a:t>(Block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전자 서명</a:t>
            </a:r>
            <a:br>
              <a:rPr lang="en-US" altLang="ko-KR" sz="5000" dirty="0"/>
            </a:br>
            <a:r>
              <a:rPr lang="en-US" altLang="ko-KR" sz="5000" dirty="0"/>
              <a:t>(Digital Signature)</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전자 서명</a:t>
            </a:r>
          </a:p>
        </p:txBody>
      </p:sp>
    </p:spTree>
    <p:extLst>
      <p:ext uri="{BB962C8B-B14F-4D97-AF65-F5344CB8AC3E}">
        <p14:creationId xmlns:p14="http://schemas.microsoft.com/office/powerpoint/2010/main" val="10935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572184E-5296-4DE9-A9F3-FEB2C123C96F}"/>
              </a:ext>
            </a:extLst>
          </p:cNvPr>
          <p:cNvSpPr>
            <a:spLocks noGrp="1"/>
          </p:cNvSpPr>
          <p:nvPr>
            <p:ph idx="1"/>
          </p:nvPr>
        </p:nvSpPr>
        <p:spPr/>
        <p:txBody>
          <a:bodyPr/>
          <a:lstStyle/>
          <a:p>
            <a:pPr indent="0">
              <a:buNone/>
            </a:pPr>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a:p>
            <a:r>
              <a:rPr lang="ko-KR" altLang="en-US" dirty="0">
                <a:solidFill>
                  <a:srgbClr val="00C8EB"/>
                </a:solidFill>
              </a:rPr>
              <a:t>인증</a:t>
            </a:r>
            <a:r>
              <a:rPr lang="en-US" altLang="ko-KR" dirty="0"/>
              <a:t>(authentication). </a:t>
            </a:r>
            <a:r>
              <a:rPr lang="ko-KR" altLang="en-US" dirty="0"/>
              <a:t>개인키의</a:t>
            </a:r>
            <a:r>
              <a:rPr lang="en-US" altLang="ko-KR" dirty="0"/>
              <a:t> </a:t>
            </a:r>
            <a:r>
              <a:rPr lang="ko-KR" altLang="en-US" dirty="0"/>
              <a:t>소유자에 의해 생성되었음을 증명</a:t>
            </a:r>
            <a:endParaRPr lang="en-US" altLang="ko-KR" dirty="0"/>
          </a:p>
          <a:p>
            <a:r>
              <a:rPr lang="ko-KR" altLang="en-US" dirty="0">
                <a:solidFill>
                  <a:srgbClr val="00C8EB"/>
                </a:solidFill>
              </a:rPr>
              <a:t>부인 방지</a:t>
            </a:r>
            <a:r>
              <a:rPr lang="en-US" altLang="ko-KR" dirty="0"/>
              <a:t>(non-repudiation). </a:t>
            </a:r>
            <a:r>
              <a:rPr lang="ko-KR" altLang="en-US" dirty="0"/>
              <a:t>보낸 사람이 메시지를 보내지 않았음을 부인할 수 없음</a:t>
            </a:r>
            <a:r>
              <a:rPr lang="en-US" altLang="ko-KR" dirty="0"/>
              <a:t>.</a:t>
            </a:r>
          </a:p>
          <a:p>
            <a:r>
              <a:rPr lang="ko-KR" altLang="en-US" dirty="0">
                <a:solidFill>
                  <a:srgbClr val="00C8EB"/>
                </a:solidFill>
              </a:rPr>
              <a:t>무결성</a:t>
            </a:r>
            <a:r>
              <a:rPr lang="en-US" altLang="ko-KR" dirty="0"/>
              <a:t>(integrity). </a:t>
            </a:r>
            <a:r>
              <a:rPr lang="ko-KR" altLang="en-US" dirty="0"/>
              <a:t>위조</a:t>
            </a:r>
            <a:r>
              <a:rPr lang="en-US" altLang="ko-KR" sz="1600" dirty="0">
                <a:latin typeface="Arial" panose="020B0604020202020204" pitchFamily="34" charset="0"/>
              </a:rPr>
              <a:t>·</a:t>
            </a:r>
            <a:r>
              <a:rPr lang="ko-KR" altLang="en-US" dirty="0"/>
              <a:t>변조 탐지</a:t>
            </a:r>
            <a:r>
              <a:rPr lang="en-US" altLang="ko-KR" dirty="0"/>
              <a:t> </a:t>
            </a:r>
            <a:r>
              <a:rPr lang="ko-KR" altLang="en-US" dirty="0"/>
              <a:t>근거 제공</a:t>
            </a:r>
            <a:endParaRPr lang="en-US" altLang="ko-KR" dirty="0">
              <a:solidFill>
                <a:srgbClr val="00C8EB"/>
              </a:solidFill>
            </a:endParaRPr>
          </a:p>
        </p:txBody>
      </p:sp>
      <p:sp>
        <p:nvSpPr>
          <p:cNvPr id="3" name="제목 2">
            <a:extLst>
              <a:ext uri="{FF2B5EF4-FFF2-40B4-BE49-F238E27FC236}">
                <a16:creationId xmlns:a16="http://schemas.microsoft.com/office/drawing/2014/main" id="{63D631C3-63D7-412E-8215-AF2B2084E25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spTree>
    <p:extLst>
      <p:ext uri="{BB962C8B-B14F-4D97-AF65-F5344CB8AC3E}">
        <p14:creationId xmlns:p14="http://schemas.microsoft.com/office/powerpoint/2010/main" val="35858053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pPr indent="0">
              <a:buNone/>
            </a:pP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6096000" y="668226"/>
            <a:ext cx="5766780"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④ </a:t>
            </a:r>
            <a:r>
              <a:rPr lang="ko-KR" altLang="en-US" dirty="0" err="1">
                <a:solidFill>
                  <a:schemeClr val="bg1">
                    <a:lumMod val="85000"/>
                  </a:schemeClr>
                </a:solidFill>
                <a:latin typeface="Arial" panose="020B0604020202020204" pitchFamily="34" charset="0"/>
              </a:rPr>
              <a:t>전송받은</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a:t>
            </a:r>
            <a:r>
              <a:rPr lang="ko-KR" altLang="en-US" dirty="0">
                <a:solidFill>
                  <a:schemeClr val="bg1">
                    <a:lumMod val="85000"/>
                  </a:schemeClr>
                </a:solidFill>
                <a:latin typeface="Arial" panose="020B0604020202020204" pitchFamily="34" charset="0"/>
              </a:rPr>
              <a:t> 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⑤ Signature</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PublicKey</a:t>
            </a:r>
            <a:r>
              <a:rPr lang="ko-KR" altLang="en-US" dirty="0">
                <a:solidFill>
                  <a:schemeClr val="bg1">
                    <a:lumMod val="85000"/>
                  </a:schemeClr>
                </a:solidFill>
                <a:latin typeface="Arial" panose="020B0604020202020204" pitchFamily="34" charset="0"/>
              </a:rPr>
              <a:t>로 </a:t>
            </a:r>
            <a:r>
              <a:rPr lang="ko-KR" altLang="en-US" dirty="0" err="1">
                <a:solidFill>
                  <a:schemeClr val="bg1">
                    <a:lumMod val="85000"/>
                  </a:schemeClr>
                </a:solidFill>
                <a:latin typeface="Arial" panose="020B0604020202020204" pitchFamily="34" charset="0"/>
              </a:rPr>
              <a:t>복호화하여</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획득</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⑥ Digest == Digest` </a:t>
            </a:r>
            <a:r>
              <a:rPr lang="ko-KR" altLang="en-US" dirty="0">
                <a:solidFill>
                  <a:schemeClr val="bg1">
                    <a:lumMod val="85000"/>
                  </a:schemeClr>
                </a:solidFill>
                <a:latin typeface="Arial" panose="020B0604020202020204" pitchFamily="34" charset="0"/>
              </a:rPr>
              <a:t>가 성립하면 위</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변조 되지 않음</a:t>
            </a:r>
            <a:endParaRPr lang="en-US" altLang="ko-KR"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E0464395-8694-4177-B82C-DE4F1B694906}"/>
              </a:ext>
            </a:extLst>
          </p:cNvPr>
          <p:cNvSpPr txBox="1"/>
          <p:nvPr/>
        </p:nvSpPr>
        <p:spPr>
          <a:xfrm>
            <a:off x="245990" y="668226"/>
            <a:ext cx="5850009"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① 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② Digest</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PrivateKey</a:t>
            </a:r>
            <a:r>
              <a:rPr lang="ko-KR" altLang="en-US" dirty="0">
                <a:solidFill>
                  <a:schemeClr val="bg1">
                    <a:lumMod val="85000"/>
                  </a:schemeClr>
                </a:solidFill>
                <a:latin typeface="Arial" panose="020B0604020202020204" pitchFamily="34" charset="0"/>
              </a:rPr>
              <a:t>로 암호화하여 </a:t>
            </a:r>
            <a:r>
              <a:rPr lang="en-US" altLang="ko-KR" dirty="0">
                <a:solidFill>
                  <a:schemeClr val="bg1">
                    <a:lumMod val="85000"/>
                  </a:schemeClr>
                </a:solidFill>
                <a:latin typeface="Arial" panose="020B0604020202020204" pitchFamily="34" charset="0"/>
              </a:rPr>
              <a:t>Signature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③ Data</a:t>
            </a:r>
            <a:r>
              <a:rPr lang="ko-KR" altLang="en-US" dirty="0">
                <a:solidFill>
                  <a:schemeClr val="bg1">
                    <a:lumMod val="85000"/>
                  </a:schemeClr>
                </a:solidFill>
                <a:latin typeface="Arial" panose="020B0604020202020204" pitchFamily="34" charset="0"/>
              </a:rPr>
              <a:t>와 </a:t>
            </a:r>
            <a:r>
              <a:rPr lang="en-US" altLang="ko-KR" dirty="0">
                <a:solidFill>
                  <a:schemeClr val="bg1">
                    <a:lumMod val="85000"/>
                  </a:schemeClr>
                </a:solidFill>
                <a:latin typeface="Arial" panose="020B0604020202020204" pitchFamily="34" charset="0"/>
              </a:rPr>
              <a:t>Signature</a:t>
            </a:r>
            <a:r>
              <a:rPr lang="ko-KR" altLang="en-US" dirty="0">
                <a:solidFill>
                  <a:schemeClr val="bg1">
                    <a:lumMod val="85000"/>
                  </a:schemeClr>
                </a:solidFill>
                <a:latin typeface="Arial" panose="020B0604020202020204" pitchFamily="34" charset="0"/>
              </a:rPr>
              <a:t>를 같이 전송</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P spid="29" grpId="0" animBg="1"/>
      <p:bldP spid="36" grpId="0"/>
      <p:bldP spid="50" grpId="0"/>
      <p:bldP spid="72" grpId="0"/>
      <p:bldP spid="93" grpId="0"/>
      <p:bldP spid="94" grpId="0"/>
      <p:bldP spid="9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28116</TotalTime>
  <Words>37392</Words>
  <Application>Microsoft Office PowerPoint</Application>
  <PresentationFormat>와이드스크린</PresentationFormat>
  <Paragraphs>5223</Paragraphs>
  <Slides>238</Slides>
  <Notes>121</Notes>
  <HiddenSlides>0</HiddenSlides>
  <MMClips>0</MMClips>
  <ScaleCrop>false</ScaleCrop>
  <HeadingPairs>
    <vt:vector size="8" baseType="variant">
      <vt:variant>
        <vt:lpstr>사용한 글꼴</vt:lpstr>
      </vt:variant>
      <vt:variant>
        <vt:i4>17</vt:i4>
      </vt:variant>
      <vt:variant>
        <vt:lpstr>테마</vt:lpstr>
      </vt:variant>
      <vt:variant>
        <vt:i4>1</vt:i4>
      </vt:variant>
      <vt:variant>
        <vt:lpstr>포함된 OLE 서버</vt:lpstr>
      </vt:variant>
      <vt:variant>
        <vt:i4>1</vt:i4>
      </vt:variant>
      <vt:variant>
        <vt:lpstr>슬라이드 제목</vt:lpstr>
      </vt:variant>
      <vt:variant>
        <vt:i4>238</vt:i4>
      </vt:variant>
    </vt:vector>
  </HeadingPairs>
  <TitlesOfParts>
    <vt:vector size="257" baseType="lpstr">
      <vt:lpstr>Apple SD Gothic Neo</vt:lpstr>
      <vt:lpstr>-apple-system</vt:lpstr>
      <vt:lpstr>Arail</vt:lpstr>
      <vt:lpstr>Arials</vt:lpstr>
      <vt:lpstr>Bitstream Vera Sans Mono</vt:lpstr>
      <vt:lpstr>charter</vt:lpstr>
      <vt:lpstr>Helvetica Neue</vt:lpstr>
      <vt:lpstr>inherit</vt:lpstr>
      <vt:lpstr>se-nanumgothic</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컴펌(confirmation) ]</vt:lpstr>
      <vt:lpstr>Blockchain [ 비트코인 블록 ] </vt:lpstr>
      <vt:lpstr>Blockchain [ 이더리움 블록 ]</vt:lpstr>
      <vt:lpstr>비잔티움 장군 문제</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P2P 네트워크 [ 클라이언트-서버, P2P Network 비교 ]</vt:lpstr>
      <vt:lpstr>P2P 네트워크 [ 비트코인,  이더리움 ]</vt:lpstr>
      <vt:lpstr>P2P 네트워크 [ 퓨어 P2P와 하이브리드 P2P ]</vt:lpstr>
      <vt:lpstr>P2P 네트워크 [ 퓨어 P2P - 오버레이 네트워크 ]</vt:lpstr>
      <vt:lpstr>P2P 네트워크 [ 퓨어 P2P - 오버레이 네트워크 ]</vt:lpstr>
      <vt:lpstr>P2P 네트워크 [ 퓨어 P2P - 오버레이 네트워크 ]</vt:lpstr>
      <vt:lpstr>P2P 네트워크 [ 트랜잭션 전파 (Transaction Broadcast) ]</vt:lpstr>
      <vt:lpstr>P2P 네트워크 [ 블록 전파 (Block Broadcast) ]</vt:lpstr>
      <vt:lpstr>전자 서명</vt:lpstr>
      <vt:lpstr>전자 서명 (Digital Signature)</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Bitcoin 트랜잭션</vt:lpstr>
      <vt:lpstr>Bitcoin 트랜잭션</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lpstr>PowerPoint 프레젠테이션</vt:lpstr>
      <vt:lpstr>비트코인 블록헤더, 이더리움 블록헤더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3082</cp:revision>
  <cp:lastPrinted>2022-05-16T07:33:08Z</cp:lastPrinted>
  <dcterms:created xsi:type="dcterms:W3CDTF">2022-04-18T06:24:13Z</dcterms:created>
  <dcterms:modified xsi:type="dcterms:W3CDTF">2022-05-16T18:33:01Z</dcterms:modified>
</cp:coreProperties>
</file>